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52"/>
  </p:notesMasterIdLst>
  <p:handoutMasterIdLst>
    <p:handoutMasterId r:id="rId53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324" r:id="rId25"/>
    <p:sldId id="325" r:id="rId26"/>
    <p:sldId id="366" r:id="rId27"/>
    <p:sldId id="278" r:id="rId28"/>
    <p:sldId id="280" r:id="rId29"/>
    <p:sldId id="281" r:id="rId30"/>
    <p:sldId id="342" r:id="rId31"/>
    <p:sldId id="359" r:id="rId32"/>
    <p:sldId id="343" r:id="rId33"/>
    <p:sldId id="344" r:id="rId34"/>
    <p:sldId id="345" r:id="rId35"/>
    <p:sldId id="347" r:id="rId36"/>
    <p:sldId id="362" r:id="rId37"/>
    <p:sldId id="346" r:id="rId38"/>
    <p:sldId id="294" r:id="rId39"/>
    <p:sldId id="314" r:id="rId40"/>
    <p:sldId id="356" r:id="rId41"/>
    <p:sldId id="352" r:id="rId42"/>
    <p:sldId id="355" r:id="rId43"/>
    <p:sldId id="313" r:id="rId44"/>
    <p:sldId id="354" r:id="rId45"/>
    <p:sldId id="363" r:id="rId46"/>
    <p:sldId id="364" r:id="rId47"/>
    <p:sldId id="282" r:id="rId48"/>
    <p:sldId id="357" r:id="rId49"/>
    <p:sldId id="367" r:id="rId50"/>
    <p:sldId id="368" r:id="rId5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660"/>
  </p:normalViewPr>
  <p:slideViewPr>
    <p:cSldViewPr snapToGrid="0">
      <p:cViewPr>
        <p:scale>
          <a:sx n="90" d="100"/>
          <a:sy n="90" d="100"/>
        </p:scale>
        <p:origin x="-126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>
            <a:extLst>
              <a:ext uri="{FF2B5EF4-FFF2-40B4-BE49-F238E27FC236}">
                <a16:creationId xmlns:a16="http://schemas.microsoft.com/office/drawing/2014/main" id="{93E1AB4D-99C2-4903-9C19-FE71BA849C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433B7B02-485C-45FD-A806-E5BABDD055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54FF4-840F-473D-93D6-D81CBA6B590D}" type="datetimeFigureOut">
              <a:rPr lang="lv-LV" smtClean="0"/>
              <a:t>04.04.2019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09E3E163-09E9-4CE4-93CB-86334EE568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lv-LV"/>
              <a:t>Dr. Arnicānes privātprakse, 2019. gada 3. martā</a:t>
            </a:r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1F7BCBFF-AC6E-4AE0-B491-5F7D5C7FEE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EEC2D-77AC-43E6-B628-1A3BC52F1C8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0284816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69CD-C407-4137-98B6-11C984A64FA7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378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69CD-C407-4137-98B6-11C984A64FA7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215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46818" y="6404292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Rediģēt šablona apakšvirsraksta stilu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14B3D-ADFE-419C-AF99-3CFD6991C3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2826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14B3D-ADFE-419C-AF99-3CFD6991C3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31873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14B3D-ADFE-419C-AF99-3CFD6991C3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15458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14B3D-ADFE-419C-AF99-3CFD6991C3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15591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14B3D-ADFE-419C-AF99-3CFD6991C3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31153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14B3D-ADFE-419C-AF99-3CFD6991C3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3483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14B3D-ADFE-419C-AF99-3CFD6991C3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40284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14B3D-ADFE-419C-AF99-3CFD6991C3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56061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14B3D-ADFE-419C-AF99-3CFD6991C3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31030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14B3D-ADFE-419C-AF99-3CFD6991C3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0728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14B3D-ADFE-419C-AF99-3CFD6991C3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49574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ksta vietturis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ksta vietturis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Attēla vietturis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hf sldNum="0" hd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lv-LV"/>
              <a:t>Dr. Arnicānes privātprakse, 2019. gada 3. martā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14B3D-ADFE-419C-AF99-3CFD6991C3D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1306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spkc.gov.lv/upload/Psihiska_veseliba_faili/09.2018./cukura_diabets_2017_170818.doc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kura diabēta agrīna atklāšana un ārstēšana"/>
          <p:cNvSpPr txBox="1">
            <a:spLocks noGrp="1"/>
          </p:cNvSpPr>
          <p:nvPr>
            <p:ph type="title" idx="4294967295"/>
          </p:nvPr>
        </p:nvSpPr>
        <p:spPr>
          <a:xfrm>
            <a:off x="1503908" y="525735"/>
            <a:ext cx="9164092" cy="2321720"/>
          </a:xfrm>
          <a:prstGeom prst="rect">
            <a:avLst/>
          </a:prstGeom>
        </p:spPr>
        <p:txBody>
          <a:bodyPr lIns="35718" tIns="35718" rIns="35718" bIns="35718" anchor="b"/>
          <a:lstStyle>
            <a:lvl1pPr algn="ctr" defTabSz="352722">
              <a:lnSpc>
                <a:spcPct val="100000"/>
              </a:lnSpc>
              <a:defRPr sz="59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Cukura diabēta agrīna atklāšana un ārstēšana</a:t>
            </a:r>
          </a:p>
        </p:txBody>
      </p:sp>
      <p:sp>
        <p:nvSpPr>
          <p:cNvPr id="122" name="09.08.2019."/>
          <p:cNvSpPr txBox="1">
            <a:spLocks noGrp="1"/>
          </p:cNvSpPr>
          <p:nvPr>
            <p:ph type="body" sz="quarter" idx="4294967295"/>
          </p:nvPr>
        </p:nvSpPr>
        <p:spPr>
          <a:xfrm>
            <a:off x="2866801" y="6484069"/>
            <a:ext cx="7358064" cy="450950"/>
          </a:xfrm>
          <a:prstGeom prst="rect">
            <a:avLst/>
          </a:prstGeom>
        </p:spPr>
        <p:txBody>
          <a:bodyPr lIns="35718" tIns="35718" rIns="35718" bIns="35718"/>
          <a:lstStyle>
            <a:lvl1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lv-LV" dirty="0"/>
              <a:t>Dr. </a:t>
            </a:r>
            <a:r>
              <a:rPr lang="lv-LV" dirty="0" err="1"/>
              <a:t>Arnicānes</a:t>
            </a:r>
            <a:r>
              <a:rPr lang="lv-LV" dirty="0"/>
              <a:t> privātprakse, 2019. gada </a:t>
            </a:r>
            <a:r>
              <a:rPr lang="en-US" dirty="0"/>
              <a:t>3</a:t>
            </a:r>
            <a:r>
              <a:rPr lang="lv-LV" dirty="0"/>
              <a:t>. </a:t>
            </a:r>
            <a:r>
              <a:rPr lang="en-US" dirty="0"/>
              <a:t>mart</a:t>
            </a:r>
            <a:r>
              <a:rPr lang="lv-LV" dirty="0"/>
              <a:t>ā</a:t>
            </a:r>
            <a:endParaRPr dirty="0"/>
          </a:p>
        </p:txBody>
      </p:sp>
      <p:sp>
        <p:nvSpPr>
          <p:cNvPr id="123" name="Endokrinoloģe dr. Ligita Arnicāne"/>
          <p:cNvSpPr txBox="1"/>
          <p:nvPr/>
        </p:nvSpPr>
        <p:spPr>
          <a:xfrm>
            <a:off x="3902645" y="3033538"/>
            <a:ext cx="4585147" cy="42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642937">
              <a:defRPr sz="2400"/>
            </a:lvl1pPr>
          </a:lstStyle>
          <a:p>
            <a:r>
              <a:t>Endokrinoloģe dr. Ligita Arnicāne</a:t>
            </a:r>
          </a:p>
        </p:txBody>
      </p:sp>
      <p:pic>
        <p:nvPicPr>
          <p:cNvPr id="12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4290714"/>
            <a:ext cx="2809503" cy="1059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72152" y="4367733"/>
            <a:ext cx="2396506" cy="1026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b="71600"/>
          <a:stretch>
            <a:fillRect/>
          </a:stretch>
        </p:blipFill>
        <p:spPr>
          <a:xfrm>
            <a:off x="4333502" y="3905622"/>
            <a:ext cx="3816327" cy="1520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Virsrakst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3609"/>
            </a:lvl1pPr>
          </a:lstStyle>
          <a:p>
            <a:r>
              <a:t>Cukura diabēta etioloģiskā klasifikācija</a:t>
            </a:r>
          </a:p>
        </p:txBody>
      </p:sp>
      <p:sp>
        <p:nvSpPr>
          <p:cNvPr id="184" name="Satura vietturis 2"/>
          <p:cNvSpPr txBox="1">
            <a:spLocks noGrp="1"/>
          </p:cNvSpPr>
          <p:nvPr>
            <p:ph type="body" idx="1"/>
          </p:nvPr>
        </p:nvSpPr>
        <p:spPr>
          <a:xfrm>
            <a:off x="2135559" y="1268759"/>
            <a:ext cx="8136906" cy="511257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  <a:defRPr sz="2400"/>
            </a:pPr>
            <a:r>
              <a:t>1. tipa cukura diabēts (aizkuņģa dziedzera β šūnu autoimūnas destrukcijas izraisīts absolūts insulīna deficīts)</a:t>
            </a:r>
          </a:p>
          <a:p>
            <a:pPr>
              <a:lnSpc>
                <a:spcPct val="80000"/>
              </a:lnSpc>
              <a:spcBef>
                <a:spcPts val="1200"/>
              </a:spcBef>
              <a:defRPr sz="2400"/>
            </a:pPr>
            <a:r>
              <a:t>2. tipa cukura diabēts (plašs patoģenēzes spektrs - no insulīna rezistence s ar relatīvu insulīna deficītu līdz sekretoram defektam ar minimālu insulīna rezistenci)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t>Citi specifiski tipi:</a:t>
            </a:r>
          </a:p>
          <a:p>
            <a:pPr marL="729342" lvl="1" indent="-272142">
              <a:lnSpc>
                <a:spcPct val="80000"/>
              </a:lnSpc>
              <a:spcBef>
                <a:spcPts val="0"/>
              </a:spcBef>
              <a:defRPr sz="2000"/>
            </a:pPr>
            <a:r>
              <a:t>dažādi β šūnu ģenētiski defekti</a:t>
            </a:r>
          </a:p>
          <a:p>
            <a:pPr marL="729342" lvl="1" indent="-272142">
              <a:lnSpc>
                <a:spcPct val="80000"/>
              </a:lnSpc>
              <a:spcBef>
                <a:spcPts val="0"/>
              </a:spcBef>
              <a:defRPr sz="2000"/>
            </a:pPr>
            <a:r>
              <a:t>insulīna darbības ģenētiski defekti</a:t>
            </a:r>
          </a:p>
          <a:p>
            <a:pPr marL="729342" lvl="1" indent="-272142">
              <a:lnSpc>
                <a:spcPct val="80000"/>
              </a:lnSpc>
              <a:spcBef>
                <a:spcPts val="0"/>
              </a:spcBef>
              <a:defRPr sz="2000"/>
            </a:pPr>
            <a:r>
              <a:t>jaundzimušo cukura diabēts</a:t>
            </a:r>
          </a:p>
          <a:p>
            <a:pPr marL="729342" lvl="1" indent="-272142">
              <a:lnSpc>
                <a:spcPct val="80000"/>
              </a:lnSpc>
              <a:spcBef>
                <a:spcPts val="0"/>
              </a:spcBef>
              <a:defRPr sz="2000"/>
            </a:pPr>
            <a:r>
              <a:t>aizkuņģa dziedzera eksokrīnās daļas slimības (piem., pankreatīti, audzēji)</a:t>
            </a:r>
          </a:p>
          <a:p>
            <a:pPr marL="729342" lvl="1" indent="-272142">
              <a:lnSpc>
                <a:spcPct val="80000"/>
              </a:lnSpc>
              <a:spcBef>
                <a:spcPts val="0"/>
              </a:spcBef>
              <a:defRPr sz="2000"/>
            </a:pPr>
            <a:r>
              <a:t>endokrinopātijas</a:t>
            </a:r>
          </a:p>
          <a:p>
            <a:pPr marL="729342" lvl="1" indent="-272142">
              <a:lnSpc>
                <a:spcPct val="80000"/>
              </a:lnSpc>
              <a:spcBef>
                <a:spcPts val="0"/>
              </a:spcBef>
              <a:defRPr sz="2000"/>
            </a:pPr>
            <a:r>
              <a:t>medikamentu un ķimikāliju ierosināts</a:t>
            </a:r>
          </a:p>
          <a:p>
            <a:pPr marL="729342" lvl="1" indent="-272142">
              <a:lnSpc>
                <a:spcPct val="80000"/>
              </a:lnSpc>
              <a:spcBef>
                <a:spcPts val="1200"/>
              </a:spcBef>
              <a:defRPr sz="2000"/>
            </a:pPr>
            <a:r>
              <a:t> infekcijas</a:t>
            </a:r>
          </a:p>
          <a:p>
            <a:pPr>
              <a:lnSpc>
                <a:spcPct val="80000"/>
              </a:lnSpc>
              <a:spcBef>
                <a:spcPts val="1200"/>
              </a:spcBef>
              <a:defRPr sz="2400"/>
            </a:pPr>
            <a:r>
              <a:t>Gestācijas cukura diabēts</a:t>
            </a:r>
          </a:p>
        </p:txBody>
      </p:sp>
      <p:sp>
        <p:nvSpPr>
          <p:cNvPr id="185" name="TextBox 5"/>
          <p:cNvSpPr txBox="1"/>
          <p:nvPr/>
        </p:nvSpPr>
        <p:spPr>
          <a:xfrm>
            <a:off x="8364252" y="6601501"/>
            <a:ext cx="381642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00"/>
            </a:lvl1pPr>
          </a:lstStyle>
          <a:p>
            <a:r>
              <a:rPr dirty="0"/>
              <a:t>David G. Gardner, Dolores </a:t>
            </a:r>
            <a:r>
              <a:rPr dirty="0" err="1"/>
              <a:t>Shoback</a:t>
            </a:r>
            <a:r>
              <a:rPr dirty="0"/>
              <a:t> Greenspan’s Basic &amp; Clinical Endocrinology, 9e, Chapter 17. Mc-Graw-Hill, 2011</a:t>
            </a: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D5FD78FA-1FD9-4143-92DA-88AE98E73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215" y="6400466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Attēls 2" descr="Attēls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94419" y="0"/>
            <a:ext cx="4132366" cy="6470318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TextBox 3"/>
          <p:cNvSpPr txBox="1"/>
          <p:nvPr/>
        </p:nvSpPr>
        <p:spPr>
          <a:xfrm>
            <a:off x="9372460" y="6523670"/>
            <a:ext cx="4499993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600"/>
            </a:pPr>
            <a:r>
              <a:rPr dirty="0"/>
              <a:t>S. </a:t>
            </a:r>
            <a:r>
              <a:rPr dirty="0" err="1"/>
              <a:t>Silbernagl</a:t>
            </a:r>
            <a:r>
              <a:rPr dirty="0"/>
              <a:t>, Agamemnon </a:t>
            </a:r>
            <a:r>
              <a:rPr dirty="0" err="1"/>
              <a:t>Despopoulos</a:t>
            </a:r>
            <a:r>
              <a:rPr dirty="0"/>
              <a:t> Color Atlas of Physiology 6th Revised edition. </a:t>
            </a:r>
          </a:p>
          <a:p>
            <a:pPr>
              <a:defRPr sz="600"/>
            </a:pPr>
            <a:r>
              <a:rPr dirty="0" err="1"/>
              <a:t>Thieme</a:t>
            </a:r>
            <a:r>
              <a:rPr dirty="0"/>
              <a:t> Publishing Group 2008, p. 287</a:t>
            </a:r>
          </a:p>
          <a:p>
            <a:r>
              <a:rPr dirty="0"/>
              <a:t> </a:t>
            </a: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7C6DFAE6-898E-4BD9-BCDF-6A00C358E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03" y="6340774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Virsraksts 1"/>
          <p:cNvSpPr txBox="1">
            <a:spLocks noGrp="1"/>
          </p:cNvSpPr>
          <p:nvPr>
            <p:ph type="title"/>
          </p:nvPr>
        </p:nvSpPr>
        <p:spPr>
          <a:xfrm>
            <a:off x="1703511" y="274638"/>
            <a:ext cx="8640962" cy="1143001"/>
          </a:xfrm>
          <a:prstGeom prst="rect">
            <a:avLst/>
          </a:prstGeom>
        </p:spPr>
        <p:txBody>
          <a:bodyPr/>
          <a:lstStyle/>
          <a:p>
            <a:r>
              <a:t>Cukura diabēta simptomi</a:t>
            </a:r>
          </a:p>
        </p:txBody>
      </p:sp>
      <p:graphicFrame>
        <p:nvGraphicFramePr>
          <p:cNvPr id="193" name="Satura vietturis 4"/>
          <p:cNvGraphicFramePr/>
          <p:nvPr/>
        </p:nvGraphicFramePr>
        <p:xfrm>
          <a:off x="778933" y="1580435"/>
          <a:ext cx="11097886" cy="4494076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4092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8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6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5154">
                <a:tc>
                  <a:txBody>
                    <a:bodyPr/>
                    <a:lstStyle/>
                    <a:p>
                      <a:pPr algn="l">
                        <a:defRPr sz="2000"/>
                      </a:pPr>
                      <a:endParaRPr/>
                    </a:p>
                  </a:txBody>
                  <a:tcPr marL="45720" marR="45720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FFFFFF"/>
                          </a:solidFill>
                        </a:rPr>
                        <a:t>1. Tipa cukura diabēts</a:t>
                      </a:r>
                    </a:p>
                  </a:txBody>
                  <a:tcPr marL="45720" marR="45720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FFFFFF"/>
                          </a:solidFill>
                        </a:rPr>
                        <a:t>2. Tipa cukura diabēts</a:t>
                      </a:r>
                    </a:p>
                  </a:txBody>
                  <a:tcPr marL="45720" marR="45720" anchor="ctr" horzOverflow="overflow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33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Poliūrija un slāpes</a:t>
                      </a:r>
                    </a:p>
                  </a:txBody>
                  <a:tcPr marL="45720" marR="45720" anchor="ctr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++</a:t>
                      </a:r>
                    </a:p>
                  </a:txBody>
                  <a:tcPr marL="45720" marR="45720" anchor="ctr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+</a:t>
                      </a:r>
                    </a:p>
                  </a:txBody>
                  <a:tcPr marL="45720" marR="45720" anchor="ctr" horzOverflow="overflow"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56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Vājums un nespēks</a:t>
                      </a:r>
                    </a:p>
                  </a:txBody>
                  <a:tcPr marL="45720" marR="45720" anchor="ctr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++</a:t>
                      </a:r>
                    </a:p>
                  </a:txBody>
                  <a:tcPr marL="45720" marR="45720" anchor="ctr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+</a:t>
                      </a:r>
                    </a:p>
                  </a:txBody>
                  <a:tcPr marL="45720" marR="45720" anchor="ctr" horzOverflow="overflow"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37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Polifāgija un svara zudums</a:t>
                      </a:r>
                    </a:p>
                  </a:txBody>
                  <a:tcPr marL="45720" marR="45720" anchor="ctr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++</a:t>
                      </a:r>
                    </a:p>
                  </a:txBody>
                  <a:tcPr marL="45720" marR="45720" anchor="ctr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−</a:t>
                      </a:r>
                    </a:p>
                  </a:txBody>
                  <a:tcPr marL="45720" marR="45720" anchor="ctr" horzOverflow="overflow"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237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Periodiski neskaidra redze</a:t>
                      </a:r>
                    </a:p>
                  </a:txBody>
                  <a:tcPr marL="45720" marR="45720" anchor="ctr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+</a:t>
                      </a:r>
                    </a:p>
                  </a:txBody>
                  <a:tcPr marL="45720" marR="45720" anchor="ctr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++</a:t>
                      </a:r>
                    </a:p>
                  </a:txBody>
                  <a:tcPr marL="45720" marR="45720" anchor="ctr" horzOverflow="overflow"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56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Vulvovaginīts un nieze</a:t>
                      </a:r>
                    </a:p>
                  </a:txBody>
                  <a:tcPr marL="45720" marR="45720" anchor="ctr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+</a:t>
                      </a:r>
                    </a:p>
                  </a:txBody>
                  <a:tcPr marL="45720" marR="45720" anchor="ctr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++</a:t>
                      </a:r>
                    </a:p>
                  </a:txBody>
                  <a:tcPr marL="45720" marR="45720" anchor="ctr" horzOverflow="overflow"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56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Perifēra neiropātija</a:t>
                      </a:r>
                    </a:p>
                  </a:txBody>
                  <a:tcPr marL="45720" marR="45720" anchor="ctr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+</a:t>
                      </a:r>
                    </a:p>
                  </a:txBody>
                  <a:tcPr marL="45720" marR="45720" anchor="ctr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++</a:t>
                      </a:r>
                    </a:p>
                  </a:txBody>
                  <a:tcPr marL="45720" marR="45720" anchor="ctr" horzOverflow="overflow"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56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Nakts enurēze</a:t>
                      </a:r>
                    </a:p>
                  </a:txBody>
                  <a:tcPr marL="45720" marR="45720" anchor="ctr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++</a:t>
                      </a:r>
                    </a:p>
                  </a:txBody>
                  <a:tcPr marL="45720" marR="45720" anchor="ctr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−</a:t>
                      </a:r>
                    </a:p>
                  </a:txBody>
                  <a:tcPr marL="45720" marR="45720" anchor="ctr" horzOverflow="overflow"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56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Bieži asimptomātisks</a:t>
                      </a:r>
                    </a:p>
                  </a:txBody>
                  <a:tcPr marL="45720" marR="45720" anchor="ctr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−</a:t>
                      </a:r>
                    </a:p>
                  </a:txBody>
                  <a:tcPr marL="45720" marR="45720" anchor="ctr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++</a:t>
                      </a:r>
                    </a:p>
                  </a:txBody>
                  <a:tcPr marL="45720" marR="45720" anchor="ctr" horzOverflow="overflow"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94" name="TextBox 5"/>
          <p:cNvSpPr txBox="1"/>
          <p:nvPr/>
        </p:nvSpPr>
        <p:spPr>
          <a:xfrm>
            <a:off x="8405870" y="6583362"/>
            <a:ext cx="373880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600"/>
            </a:pPr>
            <a:r>
              <a:t>Masharani U, German MS. Chapter 17. Pancreatic Hormones and Diabetes Mellitus. In: Gardner DG, Shoback D. eds. </a:t>
            </a:r>
            <a:r>
              <a:rPr i="1"/>
              <a:t>Greenspan’s Basic &amp; Clinical Endocrinology, 9e. </a:t>
            </a:r>
            <a:r>
              <a:t>McGraw-Hill; 2011. </a:t>
            </a: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4BD89869-3A08-49AE-9B52-543C38814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260" y="6483945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Virsrakst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Cukura diabēta diagnostiskie kritēriji </a:t>
            </a:r>
          </a:p>
        </p:txBody>
      </p:sp>
      <p:sp>
        <p:nvSpPr>
          <p:cNvPr id="197" name="Satura vietturis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14350" indent="-514350">
              <a:buFontTx/>
              <a:buAutoNum type="arabicPeriod"/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Nejauši konstatēta glikēmija venozajā plazmā ≥11,1 mmol/l </a:t>
            </a:r>
            <a:r>
              <a:rPr u="sng"/>
              <a:t>un</a:t>
            </a:r>
            <a:r>
              <a:t> cukura diabētam raksturīgie simptomi (piem., poliūrija, polidipsija, svara zudums)</a:t>
            </a:r>
          </a:p>
          <a:p>
            <a:pPr marL="514350" indent="-514350">
              <a:buFontTx/>
              <a:buAutoNum type="arabicPeriod"/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Glikēmija venozajā plazmā tukšā dūšā (pacients nav ēdis 8 - 14 h) divās atkārtotās parbaudēs ≥7,0 mmol/l </a:t>
            </a:r>
          </a:p>
          <a:p>
            <a:pPr marL="514350" indent="-514350">
              <a:buFontTx/>
              <a:buAutoNum type="arabicPeriod"/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Glikēmija venozajā plazmā 2 h pēc OGTT ar 75 g glikozes ≥11,1 mmol/l</a:t>
            </a:r>
          </a:p>
          <a:p>
            <a:pPr marL="514350" indent="-514350">
              <a:buFontTx/>
              <a:buAutoNum type="arabicPeriod"/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HbA</a:t>
            </a:r>
            <a:r>
              <a:rPr baseline="-25000"/>
              <a:t>1C </a:t>
            </a:r>
            <a:r>
              <a:t>≥6,5%</a:t>
            </a:r>
          </a:p>
        </p:txBody>
      </p:sp>
      <p:sp>
        <p:nvSpPr>
          <p:cNvPr id="198" name="Taisnstūris 4"/>
          <p:cNvSpPr txBox="1"/>
          <p:nvPr/>
        </p:nvSpPr>
        <p:spPr>
          <a:xfrm>
            <a:off x="9381220" y="6544460"/>
            <a:ext cx="293563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800" b="1"/>
            </a:pPr>
            <a:r>
              <a:rPr sz="400" dirty="0"/>
              <a:t>Jameson, J. Larry Endocrinology: Adult and Pediatric, Seventh Edition. </a:t>
            </a:r>
            <a:r>
              <a:rPr sz="400" b="0" dirty="0"/>
              <a:t>by Saunders, an imprint of Elsevier Inc 2016, p 669</a:t>
            </a:r>
          </a:p>
          <a:p>
            <a:pPr>
              <a:defRPr sz="800" b="1"/>
            </a:pPr>
            <a:r>
              <a:rPr sz="400" dirty="0" err="1"/>
              <a:t>Profesora</a:t>
            </a:r>
            <a:r>
              <a:rPr sz="400" dirty="0"/>
              <a:t> </a:t>
            </a:r>
            <a:r>
              <a:rPr sz="400" dirty="0" err="1"/>
              <a:t>Aivara</a:t>
            </a:r>
            <a:r>
              <a:rPr sz="400" dirty="0"/>
              <a:t> </a:t>
            </a:r>
            <a:r>
              <a:rPr sz="400" dirty="0" err="1"/>
              <a:t>Lejnieka</a:t>
            </a:r>
            <a:r>
              <a:rPr sz="400" dirty="0"/>
              <a:t> </a:t>
            </a:r>
            <a:r>
              <a:rPr sz="400" dirty="0" err="1"/>
              <a:t>redakcijā</a:t>
            </a:r>
            <a:r>
              <a:rPr sz="400" dirty="0"/>
              <a:t> «</a:t>
            </a:r>
            <a:r>
              <a:rPr sz="400" dirty="0" err="1"/>
              <a:t>Klīniskā</a:t>
            </a:r>
            <a:r>
              <a:rPr sz="400" dirty="0"/>
              <a:t> </a:t>
            </a:r>
            <a:r>
              <a:rPr sz="400" dirty="0" err="1"/>
              <a:t>medicīna</a:t>
            </a:r>
            <a:r>
              <a:rPr sz="400" dirty="0"/>
              <a:t>» 2. </a:t>
            </a:r>
            <a:r>
              <a:rPr sz="400" dirty="0" err="1"/>
              <a:t>grāmata</a:t>
            </a:r>
            <a:r>
              <a:rPr sz="400" b="0" dirty="0"/>
              <a:t>. SIA «</a:t>
            </a:r>
            <a:r>
              <a:rPr sz="400" b="0" dirty="0" err="1"/>
              <a:t>Medicīnas</a:t>
            </a:r>
            <a:r>
              <a:rPr sz="400" b="0" dirty="0"/>
              <a:t> </a:t>
            </a:r>
            <a:r>
              <a:rPr sz="400" b="0" dirty="0" err="1"/>
              <a:t>apgāds</a:t>
            </a:r>
            <a:r>
              <a:rPr sz="400" b="0" dirty="0"/>
              <a:t>», </a:t>
            </a:r>
            <a:r>
              <a:rPr sz="400" b="0" dirty="0" err="1"/>
              <a:t>Rīgā</a:t>
            </a:r>
            <a:r>
              <a:rPr sz="400" b="0" dirty="0"/>
              <a:t>, 2010.gads 211.lpp.</a:t>
            </a: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F20710F6-3D90-4A2A-A783-E7B9EDE08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737" y="6361564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Virsraksts 1"/>
          <p:cNvSpPr txBox="1">
            <a:spLocks noGrp="1"/>
          </p:cNvSpPr>
          <p:nvPr>
            <p:ph type="title" idx="4294967295"/>
          </p:nvPr>
        </p:nvSpPr>
        <p:spPr>
          <a:xfrm>
            <a:off x="1981088" y="54454"/>
            <a:ext cx="8229824" cy="1143001"/>
          </a:xfrm>
          <a:prstGeom prst="rect">
            <a:avLst/>
          </a:prstGeom>
        </p:spPr>
        <p:txBody>
          <a:bodyPr/>
          <a:lstStyle>
            <a:lvl1pPr algn="ctr" defTabSz="877341">
              <a:lnSpc>
                <a:spcPct val="100000"/>
              </a:lnSpc>
              <a:defRPr sz="3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Glikozes regulācijas izmaiņu veidi</a:t>
            </a:r>
          </a:p>
        </p:txBody>
      </p:sp>
      <p:graphicFrame>
        <p:nvGraphicFramePr>
          <p:cNvPr id="201" name="Table"/>
          <p:cNvGraphicFramePr/>
          <p:nvPr/>
        </p:nvGraphicFramePr>
        <p:xfrm>
          <a:off x="457952" y="1038542"/>
          <a:ext cx="11276094" cy="484632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665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6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6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8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3321">
                <a:tc>
                  <a:txBody>
                    <a:bodyPr/>
                    <a:lstStyle/>
                    <a:p>
                      <a:pPr algn="l" defTabSz="914176">
                        <a:defRPr sz="2100">
                          <a:solidFill>
                            <a:srgbClr val="FFFFFF"/>
                          </a:solidFill>
                        </a:defRPr>
                      </a:pPr>
                      <a:r>
                        <a:t>Glikozes regulācijas</a:t>
                      </a:r>
                    </a:p>
                    <a:p>
                      <a:pPr algn="l" defTabSz="914176">
                        <a:defRPr sz="2100">
                          <a:solidFill>
                            <a:srgbClr val="FFFFFF"/>
                          </a:solidFill>
                        </a:defRPr>
                      </a:pPr>
                      <a:r>
                        <a:t>izmaiņu veidi</a:t>
                      </a: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176">
                        <a:defRPr sz="1800"/>
                      </a:pPr>
                      <a:r>
                        <a:rPr sz="2100">
                          <a:solidFill>
                            <a:srgbClr val="FFFFFF"/>
                          </a:solidFill>
                        </a:rPr>
                        <a:t>Glikozes līmenis venozā plazmā tukšā dūšā</a:t>
                      </a: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176">
                        <a:defRPr sz="1800"/>
                      </a:pPr>
                      <a:r>
                        <a:rPr sz="2100">
                          <a:solidFill>
                            <a:srgbClr val="FFFFFF"/>
                          </a:solidFill>
                        </a:rPr>
                        <a:t>Glikozes līmenis venozā plazmā 2 h pēc OGTT
ar 75 g glikozes</a:t>
                      </a: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176">
                        <a:defRPr sz="2100">
                          <a:solidFill>
                            <a:srgbClr val="FFFFFF"/>
                          </a:solidFill>
                        </a:defRPr>
                      </a:pPr>
                      <a:r>
                        <a:t>HbA</a:t>
                      </a:r>
                      <a:r>
                        <a:rPr baseline="-17999"/>
                        <a:t>1C</a:t>
                      </a: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476">
                <a:tc>
                  <a:txBody>
                    <a:bodyPr/>
                    <a:lstStyle/>
                    <a:p>
                      <a:pPr algn="l" defTabSz="914176">
                        <a:defRPr sz="2100"/>
                      </a:pPr>
                      <a:r>
                        <a:t>Normāls glikozes</a:t>
                      </a:r>
                    </a:p>
                    <a:p>
                      <a:pPr algn="l" defTabSz="914176">
                        <a:defRPr sz="2100"/>
                      </a:pPr>
                      <a:r>
                        <a:t>līmenis asinīs</a:t>
                      </a: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176">
                        <a:defRPr sz="1800"/>
                      </a:pPr>
                      <a:r>
                        <a:rPr sz="2100" u="sng"/>
                        <a:t>&lt;5,6 mmol/l</a:t>
                      </a: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176">
                        <a:defRPr sz="1800"/>
                      </a:pPr>
                      <a:r>
                        <a:rPr sz="2100"/>
                        <a:t>&lt;7,8 mmol/l</a:t>
                      </a: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176">
                        <a:defRPr sz="1800"/>
                      </a:pPr>
                      <a:r>
                        <a:rPr sz="2100"/>
                        <a:t>≤5%</a:t>
                      </a: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630">
                <a:tc>
                  <a:txBody>
                    <a:bodyPr/>
                    <a:lstStyle/>
                    <a:p>
                      <a:pPr algn="l" defTabSz="914176">
                        <a:defRPr sz="1800"/>
                      </a:pPr>
                      <a:r>
                        <a:rPr sz="2100"/>
                        <a:t>Robežhiperglikēmija:</a:t>
                      </a: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176">
                        <a:defRPr sz="2100"/>
                      </a:pPr>
                      <a:endParaRPr/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176">
                        <a:defRPr sz="2100"/>
                      </a:pPr>
                      <a:endParaRPr/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176">
                        <a:defRPr sz="1800"/>
                      </a:pPr>
                      <a:r>
                        <a:rPr sz="2100"/>
                        <a:t>*</a:t>
                      </a: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9188">
                <a:tc>
                  <a:txBody>
                    <a:bodyPr/>
                    <a:lstStyle/>
                    <a:p>
                      <a:pPr lvl="1" indent="321468" algn="l" defTabSz="914176">
                        <a:defRPr sz="2700"/>
                      </a:pPr>
                      <a:r>
                        <a:t>Glikozes līmeņa pārmaiņas</a:t>
                      </a:r>
                    </a:p>
                    <a:p>
                      <a:pPr lvl="1" indent="321468" algn="l" defTabSz="914176">
                        <a:defRPr sz="2700"/>
                      </a:pPr>
                      <a:r>
                        <a:t>tukšā dūšā (</a:t>
                      </a:r>
                      <a:r>
                        <a:rPr i="1"/>
                        <a:t>IFG</a:t>
                      </a:r>
                      <a:r>
                        <a:t>)</a:t>
                      </a: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176">
                        <a:defRPr sz="1800"/>
                      </a:pPr>
                      <a:r>
                        <a:rPr sz="2100"/>
                        <a:t>≥5,6/&lt;7,0 mmol/l</a:t>
                      </a: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176">
                        <a:defRPr sz="1800"/>
                      </a:pPr>
                      <a:r>
                        <a:rPr sz="2100"/>
                        <a:t>-</a:t>
                      </a: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176">
                        <a:defRPr sz="2100"/>
                      </a:pPr>
                      <a:endParaRPr/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382">
                <a:tc>
                  <a:txBody>
                    <a:bodyPr/>
                    <a:lstStyle/>
                    <a:p>
                      <a:pPr lvl="1" indent="321468" algn="l" defTabSz="914176">
                        <a:defRPr sz="2700"/>
                      </a:pPr>
                      <a:r>
                        <a:t>Glikozes tolerances</a:t>
                      </a:r>
                    </a:p>
                    <a:p>
                      <a:pPr lvl="1" indent="321468" algn="l" defTabSz="914176">
                        <a:defRPr sz="2700"/>
                      </a:pPr>
                      <a:r>
                        <a:t>pārmaiņas (</a:t>
                      </a:r>
                      <a:r>
                        <a:rPr i="1"/>
                        <a:t>IGT</a:t>
                      </a:r>
                      <a:r>
                        <a:t>)</a:t>
                      </a: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176">
                        <a:defRPr sz="1800"/>
                      </a:pPr>
                      <a:r>
                        <a:rPr sz="2100"/>
                        <a:t>-</a:t>
                      </a: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176">
                        <a:defRPr sz="1800"/>
                      </a:pPr>
                      <a:r>
                        <a:rPr sz="2100"/>
                        <a:t>≥7,8/&lt;11,1 mmol/l</a:t>
                      </a: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176">
                        <a:defRPr sz="2100"/>
                      </a:pPr>
                      <a:endParaRPr/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630">
                <a:tc>
                  <a:txBody>
                    <a:bodyPr/>
                    <a:lstStyle/>
                    <a:p>
                      <a:pPr algn="l" defTabSz="914176">
                        <a:defRPr sz="1800"/>
                      </a:pPr>
                      <a:r>
                        <a:rPr sz="2100"/>
                        <a:t>Cukura diabēts</a:t>
                      </a: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176">
                        <a:defRPr sz="1800"/>
                      </a:pPr>
                      <a:r>
                        <a:rPr sz="2100"/>
                        <a:t>≥7,0</a:t>
                      </a: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176">
                        <a:defRPr sz="1800"/>
                      </a:pPr>
                      <a:r>
                        <a:rPr sz="2100"/>
                        <a:t>≥11,1 mmol/l</a:t>
                      </a: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176">
                        <a:defRPr sz="1800"/>
                      </a:pPr>
                      <a:r>
                        <a:rPr sz="2100"/>
                        <a:t>≥6,5%</a:t>
                      </a: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2" name="Taisnstūris 5"/>
          <p:cNvSpPr txBox="1"/>
          <p:nvPr/>
        </p:nvSpPr>
        <p:spPr>
          <a:xfrm>
            <a:off x="9512969" y="6536074"/>
            <a:ext cx="2821782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176">
              <a:defRPr sz="400"/>
            </a:pPr>
            <a:r>
              <a:rPr dirty="0"/>
              <a:t>Jameson, J. Larry Endocrinology: Adult and Pediatric, Seventh Edition. by Saunders, an imprint of Elsevier Inc 2016, p 669</a:t>
            </a:r>
          </a:p>
          <a:p>
            <a:pPr defTabSz="914176">
              <a:defRPr sz="400"/>
            </a:pPr>
            <a:r>
              <a:rPr dirty="0" err="1"/>
              <a:t>Profesora</a:t>
            </a:r>
            <a:r>
              <a:rPr dirty="0"/>
              <a:t> </a:t>
            </a:r>
            <a:r>
              <a:rPr dirty="0" err="1"/>
              <a:t>Aivara</a:t>
            </a:r>
            <a:r>
              <a:rPr dirty="0"/>
              <a:t> </a:t>
            </a:r>
            <a:r>
              <a:rPr dirty="0" err="1"/>
              <a:t>Lejnieka</a:t>
            </a:r>
            <a:r>
              <a:rPr dirty="0"/>
              <a:t> </a:t>
            </a:r>
            <a:r>
              <a:rPr dirty="0" err="1"/>
              <a:t>redakcijā</a:t>
            </a:r>
            <a:r>
              <a:rPr dirty="0"/>
              <a:t> «</a:t>
            </a:r>
            <a:r>
              <a:rPr dirty="0" err="1"/>
              <a:t>Klīniskā</a:t>
            </a:r>
            <a:r>
              <a:rPr dirty="0"/>
              <a:t> </a:t>
            </a:r>
            <a:r>
              <a:rPr dirty="0" err="1"/>
              <a:t>medicīna</a:t>
            </a:r>
            <a:r>
              <a:rPr dirty="0"/>
              <a:t>» 2. </a:t>
            </a:r>
            <a:r>
              <a:rPr dirty="0" err="1"/>
              <a:t>grāmata</a:t>
            </a:r>
            <a:r>
              <a:rPr dirty="0"/>
              <a:t>. SIA «</a:t>
            </a:r>
            <a:r>
              <a:rPr dirty="0" err="1"/>
              <a:t>Medicīnas</a:t>
            </a:r>
            <a:r>
              <a:rPr dirty="0"/>
              <a:t> </a:t>
            </a:r>
            <a:r>
              <a:rPr dirty="0" err="1"/>
              <a:t>apgāds</a:t>
            </a:r>
            <a:r>
              <a:rPr dirty="0"/>
              <a:t>», </a:t>
            </a:r>
            <a:r>
              <a:rPr dirty="0" err="1"/>
              <a:t>Rīgā</a:t>
            </a:r>
            <a:r>
              <a:rPr dirty="0"/>
              <a:t>, 2010.gads 211.lpp.</a:t>
            </a:r>
          </a:p>
        </p:txBody>
      </p:sp>
      <p:sp>
        <p:nvSpPr>
          <p:cNvPr id="203" name="TextBox 8"/>
          <p:cNvSpPr txBox="1"/>
          <p:nvPr/>
        </p:nvSpPr>
        <p:spPr>
          <a:xfrm>
            <a:off x="1635951" y="5893172"/>
            <a:ext cx="8396140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176"/>
          </a:lstStyle>
          <a:p>
            <a:r>
              <a:t>* HbA1C 5,7-6,4 norāda uz robežhiperglikēmiju, ir indikāija veikt OGTT ar 75 g glikozes</a:t>
            </a: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1E10FC1C-E560-406E-B0FD-23B354F1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231" y="6353178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Virsrakst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Glikēmija un cukura diabēts</a:t>
            </a:r>
          </a:p>
        </p:txBody>
      </p:sp>
      <p:sp>
        <p:nvSpPr>
          <p:cNvPr id="206" name="TextBox 4"/>
          <p:cNvSpPr txBox="1"/>
          <p:nvPr/>
        </p:nvSpPr>
        <p:spPr>
          <a:xfrm>
            <a:off x="8194575" y="6510187"/>
            <a:ext cx="4032449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00"/>
              </a:spcBef>
              <a:defRPr sz="600"/>
            </a:pPr>
            <a:r>
              <a:rPr dirty="0"/>
              <a:t>Diabetes Mellitus: Diagnosis, Classification, and Pathophysiology Harrison's Principles of Internal Medicine, 19e,  2015</a:t>
            </a:r>
          </a:p>
        </p:txBody>
      </p:sp>
      <p:pic>
        <p:nvPicPr>
          <p:cNvPr id="207" name="Satura vietturis 11" descr="Satura vietturis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5640" y="1412775"/>
            <a:ext cx="6408712" cy="4653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ttēls 1">
            <a:extLst>
              <a:ext uri="{FF2B5EF4-FFF2-40B4-BE49-F238E27FC236}">
                <a16:creationId xmlns:a16="http://schemas.microsoft.com/office/drawing/2014/main" id="{3B0B2933-09B0-42F1-BCB8-15537EA7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619" y="6461912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Virsraksts 1"/>
          <p:cNvSpPr txBox="1">
            <a:spLocks noGrp="1"/>
          </p:cNvSpPr>
          <p:nvPr>
            <p:ph type="title"/>
          </p:nvPr>
        </p:nvSpPr>
        <p:spPr>
          <a:xfrm>
            <a:off x="1919535" y="-99393"/>
            <a:ext cx="8229601" cy="1143001"/>
          </a:xfrm>
          <a:prstGeom prst="rect">
            <a:avLst/>
          </a:prstGeom>
        </p:spPr>
        <p:txBody>
          <a:bodyPr/>
          <a:lstStyle>
            <a:lvl1pPr defTabSz="841247">
              <a:defRPr sz="4048"/>
            </a:lvl1pPr>
          </a:lstStyle>
          <a:p>
            <a:r>
              <a:t>2. tipa cukura diabēta riska faktori</a:t>
            </a:r>
          </a:p>
        </p:txBody>
      </p:sp>
      <p:sp>
        <p:nvSpPr>
          <p:cNvPr id="210" name="Satura vietturis 2"/>
          <p:cNvSpPr txBox="1">
            <a:spLocks noGrp="1"/>
          </p:cNvSpPr>
          <p:nvPr>
            <p:ph type="body" idx="1"/>
          </p:nvPr>
        </p:nvSpPr>
        <p:spPr>
          <a:xfrm>
            <a:off x="2207567" y="878532"/>
            <a:ext cx="7704858" cy="5614591"/>
          </a:xfrm>
          <a:prstGeom prst="rect">
            <a:avLst/>
          </a:prstGeom>
        </p:spPr>
        <p:txBody>
          <a:bodyPr/>
          <a:lstStyle/>
          <a:p>
            <a:pPr marL="300138" indent="-300138" defTabSz="850391">
              <a:lnSpc>
                <a:spcPct val="80000"/>
              </a:lnSpc>
              <a:spcBef>
                <a:spcPts val="500"/>
              </a:spcBef>
              <a:defRPr sz="1860"/>
            </a:pPr>
            <a:r>
              <a:t>Cukura diabēts ģimenes anamnēzē (piem., vecākiem, brāļiem vai māsām 2. tipa cukura diabēts)</a:t>
            </a:r>
          </a:p>
          <a:p>
            <a:pPr marL="300138" indent="-300138" defTabSz="850391">
              <a:lnSpc>
                <a:spcPct val="80000"/>
              </a:lnSpc>
              <a:spcBef>
                <a:spcPts val="300"/>
              </a:spcBef>
              <a:defRPr sz="1860"/>
            </a:pPr>
            <a:r>
              <a:t>Aptaukošanās:</a:t>
            </a:r>
          </a:p>
          <a:p>
            <a:pPr marL="670501" lvl="1" indent="-245305" defTabSz="850391">
              <a:lnSpc>
                <a:spcPct val="80000"/>
              </a:lnSpc>
              <a:spcBef>
                <a:spcPts val="200"/>
              </a:spcBef>
              <a:buChar char="•"/>
              <a:defRPr sz="1860"/>
            </a:pPr>
            <a:r>
              <a:t>ĶMI 25-29,9 kg/m</a:t>
            </a:r>
            <a:r>
              <a:rPr baseline="30602"/>
              <a:t>2</a:t>
            </a:r>
            <a:r>
              <a:t>- virssvars</a:t>
            </a:r>
          </a:p>
          <a:p>
            <a:pPr marL="670501" lvl="1" indent="-245305" defTabSz="850391">
              <a:lnSpc>
                <a:spcPct val="80000"/>
              </a:lnSpc>
              <a:spcBef>
                <a:spcPts val="200"/>
              </a:spcBef>
              <a:buChar char="•"/>
              <a:defRPr sz="1860"/>
            </a:pPr>
            <a:r>
              <a:t>ĶMI 30-34,9 kg/m</a:t>
            </a:r>
            <a:r>
              <a:rPr baseline="30602"/>
              <a:t>2</a:t>
            </a:r>
            <a:r>
              <a:t>- I pakāpes aptaukošanās</a:t>
            </a:r>
          </a:p>
          <a:p>
            <a:pPr marL="670501" lvl="1" indent="-245305" defTabSz="850391">
              <a:lnSpc>
                <a:spcPct val="80000"/>
              </a:lnSpc>
              <a:spcBef>
                <a:spcPts val="200"/>
              </a:spcBef>
              <a:buChar char="•"/>
              <a:defRPr sz="1860"/>
            </a:pPr>
            <a:r>
              <a:t>ĶMI 35-39,9 kg/m</a:t>
            </a:r>
            <a:r>
              <a:rPr baseline="30602"/>
              <a:t>2</a:t>
            </a:r>
            <a:r>
              <a:t>- II pakāpes aptaukošanās</a:t>
            </a:r>
          </a:p>
          <a:p>
            <a:pPr marL="670501" lvl="1" indent="-245305" defTabSz="850391">
              <a:lnSpc>
                <a:spcPct val="80000"/>
              </a:lnSpc>
              <a:spcBef>
                <a:spcPts val="500"/>
              </a:spcBef>
              <a:buChar char="•"/>
              <a:defRPr sz="1860"/>
            </a:pPr>
            <a:r>
              <a:t>ĶMI≥40 kg/m</a:t>
            </a:r>
            <a:r>
              <a:rPr baseline="30602"/>
              <a:t>2</a:t>
            </a:r>
            <a:r>
              <a:t>- III pakāpes aptaukošanās</a:t>
            </a:r>
          </a:p>
          <a:p>
            <a:pPr marL="300138" indent="-300138" defTabSz="850391">
              <a:lnSpc>
                <a:spcPct val="80000"/>
              </a:lnSpc>
              <a:spcBef>
                <a:spcPts val="500"/>
              </a:spcBef>
              <a:defRPr sz="1860"/>
            </a:pPr>
            <a:r>
              <a:t>Mazkustība</a:t>
            </a:r>
          </a:p>
          <a:p>
            <a:pPr marL="300138" indent="-300138" defTabSz="850391">
              <a:lnSpc>
                <a:spcPct val="80000"/>
              </a:lnSpc>
              <a:spcBef>
                <a:spcPts val="500"/>
              </a:spcBef>
              <a:defRPr sz="1860"/>
            </a:pPr>
            <a:r>
              <a:t>Rase, etniskā piederība (piem., afroamerikāņi, latīņamerikāņi, indiāņi, aziātamerikāņi, Klusā okeāna salu iedzīvotāji)</a:t>
            </a:r>
          </a:p>
          <a:p>
            <a:pPr marL="300138" indent="-300138" defTabSz="850391">
              <a:lnSpc>
                <a:spcPct val="80000"/>
              </a:lnSpc>
              <a:spcBef>
                <a:spcPts val="500"/>
              </a:spcBef>
              <a:defRPr sz="1860"/>
            </a:pPr>
            <a:r>
              <a:t>Iepriekš konstatēta izmainīta tukšās dūšas glikēmija (IFG), glikozes tolerances izmaiņas (IGT) vai glikētais hemoglobīns (HbA1C 5.7–6.4%)</a:t>
            </a:r>
          </a:p>
          <a:p>
            <a:pPr marL="300138" indent="-300138" defTabSz="850391">
              <a:lnSpc>
                <a:spcPct val="80000"/>
              </a:lnSpc>
              <a:spcBef>
                <a:spcPts val="500"/>
              </a:spcBef>
              <a:defRPr sz="1860"/>
            </a:pPr>
            <a:r>
              <a:t>Anamnēzē gestācijas cukura diabēts vai bērna dzimšanas svars &gt;4 kg </a:t>
            </a:r>
          </a:p>
          <a:p>
            <a:pPr marL="300138" indent="-300138" defTabSz="850391">
              <a:lnSpc>
                <a:spcPct val="80000"/>
              </a:lnSpc>
              <a:spcBef>
                <a:spcPts val="500"/>
              </a:spcBef>
              <a:defRPr sz="1860"/>
            </a:pPr>
            <a:r>
              <a:t>Arteriālā hipertensija (arteriālais asinsspiediens ≥140/90 mmHg)</a:t>
            </a:r>
          </a:p>
          <a:p>
            <a:pPr marL="300138" indent="-300138" defTabSz="850391">
              <a:lnSpc>
                <a:spcPct val="80000"/>
              </a:lnSpc>
              <a:spcBef>
                <a:spcPts val="500"/>
              </a:spcBef>
              <a:defRPr sz="1860"/>
            </a:pPr>
            <a:r>
              <a:t>Dislipidēmija: zema blīvuma lipoholesterīns (ZBLH) 0.90 mmol/L un/vai triglicerīdu (TG) līmenis 2.82 mmol/L</a:t>
            </a:r>
          </a:p>
          <a:p>
            <a:pPr marL="300138" indent="-300138" defTabSz="850391">
              <a:lnSpc>
                <a:spcPct val="80000"/>
              </a:lnSpc>
              <a:spcBef>
                <a:spcPts val="500"/>
              </a:spcBef>
              <a:defRPr sz="1860"/>
            </a:pPr>
            <a:r>
              <a:t>Policistisko olnīcu sindroms (PCO)</a:t>
            </a:r>
          </a:p>
          <a:p>
            <a:pPr marL="300138" indent="-300138" defTabSz="850391">
              <a:lnSpc>
                <a:spcPct val="80000"/>
              </a:lnSpc>
              <a:spcBef>
                <a:spcPts val="500"/>
              </a:spcBef>
              <a:defRPr sz="1860" i="1"/>
            </a:pPr>
            <a:r>
              <a:t>Acanthosis nigricans</a:t>
            </a:r>
          </a:p>
          <a:p>
            <a:pPr marL="300138" indent="-300138" defTabSz="850391">
              <a:lnSpc>
                <a:spcPct val="80000"/>
              </a:lnSpc>
              <a:spcBef>
                <a:spcPts val="500"/>
              </a:spcBef>
              <a:defRPr sz="1860"/>
            </a:pPr>
            <a:r>
              <a:t>Kardiovaskulārā slimība anamnēzē</a:t>
            </a:r>
          </a:p>
        </p:txBody>
      </p:sp>
      <p:sp>
        <p:nvSpPr>
          <p:cNvPr id="211" name="TextBox 5"/>
          <p:cNvSpPr txBox="1"/>
          <p:nvPr/>
        </p:nvSpPr>
        <p:spPr>
          <a:xfrm>
            <a:off x="8184232" y="6493123"/>
            <a:ext cx="4032449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00"/>
              </a:spcBef>
              <a:defRPr sz="600"/>
            </a:pPr>
            <a:r>
              <a:rPr dirty="0"/>
              <a:t>Diabetes Mellitus: Diagnosis, Classification, and Pathophysiology Harrison's Principles of Internal Medicine, 19e,  2015</a:t>
            </a: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F22D6ACD-A59A-40EC-B559-461E81C4F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033" y="6451810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Virsrakst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OGTT ar 75g glikozes</a:t>
            </a:r>
          </a:p>
        </p:txBody>
      </p:sp>
      <p:grpSp>
        <p:nvGrpSpPr>
          <p:cNvPr id="225" name="Satura vietturis 6"/>
          <p:cNvGrpSpPr/>
          <p:nvPr/>
        </p:nvGrpSpPr>
        <p:grpSpPr>
          <a:xfrm>
            <a:off x="2250530" y="2204864"/>
            <a:ext cx="7704856" cy="4128178"/>
            <a:chOff x="0" y="0"/>
            <a:chExt cx="7704855" cy="4128176"/>
          </a:xfrm>
        </p:grpSpPr>
        <p:grpSp>
          <p:nvGrpSpPr>
            <p:cNvPr id="216" name="Group"/>
            <p:cNvGrpSpPr/>
            <p:nvPr/>
          </p:nvGrpSpPr>
          <p:grpSpPr>
            <a:xfrm>
              <a:off x="0" y="0"/>
              <a:ext cx="6549128" cy="1238453"/>
              <a:chOff x="0" y="0"/>
              <a:chExt cx="6549127" cy="1238452"/>
            </a:xfrm>
          </p:grpSpPr>
          <p:sp>
            <p:nvSpPr>
              <p:cNvPr id="214" name="Rounded Rectangle"/>
              <p:cNvSpPr/>
              <p:nvPr/>
            </p:nvSpPr>
            <p:spPr>
              <a:xfrm>
                <a:off x="0" y="0"/>
                <a:ext cx="6549128" cy="1238453"/>
              </a:xfrm>
              <a:prstGeom prst="roundRect">
                <a:avLst>
                  <a:gd name="adj" fmla="val 10000"/>
                </a:avLst>
              </a:prstGeom>
              <a:solidFill>
                <a:srgbClr val="4F81BD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77900">
                  <a:lnSpc>
                    <a:spcPct val="90000"/>
                  </a:lnSpc>
                  <a:spcBef>
                    <a:spcPts val="1300"/>
                  </a:spcBef>
                  <a:defRPr sz="2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5" name="No rīta tukšā dūšā nosaka glikēmiju venozajā plazmā (pelēks stobriņš ar Na fluorīdu)"/>
              <p:cNvSpPr txBox="1"/>
              <p:nvPr/>
            </p:nvSpPr>
            <p:spPr>
              <a:xfrm>
                <a:off x="36273" y="73126"/>
                <a:ext cx="5212740" cy="1092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83819" tIns="83819" rIns="83819" bIns="83819" numCol="1" anchor="ctr">
                <a:spAutoFit/>
              </a:bodyPr>
              <a:lstStyle>
                <a:lvl1pPr marL="342900" indent="-342900" defTabSz="977900">
                  <a:lnSpc>
                    <a:spcPct val="90000"/>
                  </a:lnSpc>
                  <a:spcBef>
                    <a:spcPts val="900"/>
                  </a:spcBef>
                  <a:buSzPct val="100000"/>
                  <a:buFont typeface="Arial"/>
                  <a:buChar char="•"/>
                  <a:defRPr sz="2200">
                    <a:solidFill>
                      <a:srgbClr val="FFFFFF"/>
                    </a:solidFill>
                  </a:defRPr>
                </a:lvl1pPr>
              </a:lstStyle>
              <a:p>
                <a:r>
                  <a:t>No rīta tukšā dūšā nosaka glikēmiju venozajā plazmā (pelēks stobriņš ar Na fluorīdu)</a:t>
                </a:r>
              </a:p>
            </p:txBody>
          </p:sp>
        </p:grpSp>
        <p:grpSp>
          <p:nvGrpSpPr>
            <p:cNvPr id="219" name="Group"/>
            <p:cNvGrpSpPr/>
            <p:nvPr/>
          </p:nvGrpSpPr>
          <p:grpSpPr>
            <a:xfrm>
              <a:off x="577864" y="1355174"/>
              <a:ext cx="6549128" cy="1417829"/>
              <a:chOff x="0" y="6350"/>
              <a:chExt cx="6549127" cy="1417827"/>
            </a:xfrm>
          </p:grpSpPr>
          <p:sp>
            <p:nvSpPr>
              <p:cNvPr id="217" name="Rounded Rectangle"/>
              <p:cNvSpPr/>
              <p:nvPr/>
            </p:nvSpPr>
            <p:spPr>
              <a:xfrm>
                <a:off x="0" y="96037"/>
                <a:ext cx="6549128" cy="1238454"/>
              </a:xfrm>
              <a:prstGeom prst="roundRect">
                <a:avLst>
                  <a:gd name="adj" fmla="val 10000"/>
                </a:avLst>
              </a:prstGeom>
              <a:solidFill>
                <a:srgbClr val="4F81BD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755650">
                  <a:lnSpc>
                    <a:spcPct val="90000"/>
                  </a:lnSpc>
                  <a:spcBef>
                    <a:spcPts val="500"/>
                  </a:spcBef>
                  <a:defRPr sz="1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8" name="3 - 5 minūšu laikā jāizdzer 75 g glikozes, kas izšķīdināta 250 - 300 ml silta ūdens…"/>
              <p:cNvSpPr txBox="1"/>
              <p:nvPr/>
            </p:nvSpPr>
            <p:spPr>
              <a:xfrm>
                <a:off x="36272" y="6350"/>
                <a:ext cx="5093724" cy="14178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83819" tIns="83819" rIns="83819" bIns="83819" numCol="1" anchor="ctr">
                <a:spAutoFit/>
              </a:bodyPr>
              <a:lstStyle>
                <a:lvl1pPr marL="342900" indent="-342900" defTabSz="977900">
                  <a:lnSpc>
                    <a:spcPct val="90000"/>
                  </a:lnSpc>
                  <a:spcBef>
                    <a:spcPts val="900"/>
                  </a:spcBef>
                  <a:buSzPct val="100000"/>
                  <a:buFont typeface="Arial"/>
                  <a:buChar char="•"/>
                  <a:defRPr sz="2200">
                    <a:solidFill>
                      <a:srgbClr val="FFFFFF"/>
                    </a:solidFill>
                  </a:defRPr>
                </a:lvl1pPr>
                <a:lvl2pPr marL="161364" indent="-161364" defTabSz="755650">
                  <a:lnSpc>
                    <a:spcPct val="90000"/>
                  </a:lnSpc>
                  <a:spcBef>
                    <a:spcPts val="300"/>
                  </a:spcBef>
                  <a:buSzPct val="100000"/>
                  <a:buFont typeface="Arial"/>
                  <a:buChar char="•"/>
                  <a:defRPr sz="1600">
                    <a:solidFill>
                      <a:srgbClr val="FFFFFF"/>
                    </a:solidFill>
                  </a:defRPr>
                </a:lvl2pPr>
              </a:lstStyle>
              <a:p>
                <a:r>
                  <a:t>3 - 5 minūšu laikā jāizdzer 75 g glikozes, kas izšķīdināta 250 - 300 ml silta ūdens</a:t>
                </a:r>
              </a:p>
              <a:p>
                <a:pPr lvl="1"/>
                <a:r>
                  <a:t>Bērniem 1,75 g glikozes uz ķermeņa svara kg</a:t>
                </a:r>
              </a:p>
            </p:txBody>
          </p:sp>
        </p:grpSp>
        <p:grpSp>
          <p:nvGrpSpPr>
            <p:cNvPr id="222" name="Group"/>
            <p:cNvGrpSpPr/>
            <p:nvPr/>
          </p:nvGrpSpPr>
          <p:grpSpPr>
            <a:xfrm>
              <a:off x="1155728" y="2889724"/>
              <a:ext cx="6549128" cy="1238453"/>
              <a:chOff x="0" y="0"/>
              <a:chExt cx="6549127" cy="1238452"/>
            </a:xfrm>
          </p:grpSpPr>
          <p:sp>
            <p:nvSpPr>
              <p:cNvPr id="220" name="Rounded Rectangle"/>
              <p:cNvSpPr/>
              <p:nvPr/>
            </p:nvSpPr>
            <p:spPr>
              <a:xfrm>
                <a:off x="0" y="0"/>
                <a:ext cx="6549128" cy="1238453"/>
              </a:xfrm>
              <a:prstGeom prst="roundRect">
                <a:avLst>
                  <a:gd name="adj" fmla="val 10000"/>
                </a:avLst>
              </a:prstGeom>
              <a:solidFill>
                <a:srgbClr val="4F81BD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77900">
                  <a:lnSpc>
                    <a:spcPct val="90000"/>
                  </a:lnSpc>
                  <a:spcBef>
                    <a:spcPts val="1300"/>
                  </a:spcBef>
                  <a:defRPr sz="2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1" name="Atkārtoti nosaka glikēmiju venozajā plazmā 2 h pēc glikozes ieņemšanas"/>
              <p:cNvSpPr txBox="1"/>
              <p:nvPr/>
            </p:nvSpPr>
            <p:spPr>
              <a:xfrm>
                <a:off x="36272" y="221716"/>
                <a:ext cx="5093724" cy="7950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83819" tIns="83819" rIns="83819" bIns="83819" numCol="1" anchor="ctr">
                <a:spAutoFit/>
              </a:bodyPr>
              <a:lstStyle>
                <a:lvl1pPr marL="342900" indent="-342900" defTabSz="977900">
                  <a:lnSpc>
                    <a:spcPct val="90000"/>
                  </a:lnSpc>
                  <a:spcBef>
                    <a:spcPts val="900"/>
                  </a:spcBef>
                  <a:buSzPct val="100000"/>
                  <a:buFont typeface="Arial"/>
                  <a:buChar char="•"/>
                  <a:defRPr sz="2200">
                    <a:solidFill>
                      <a:srgbClr val="FFFFFF"/>
                    </a:solidFill>
                  </a:defRPr>
                </a:lvl1pPr>
              </a:lstStyle>
              <a:p>
                <a:r>
                  <a:t>Atkārtoti nosaka glikēmiju venozajā plazmā 2 h pēc glikozes ieņemšanas</a:t>
                </a:r>
              </a:p>
            </p:txBody>
          </p:sp>
        </p:grpSp>
        <p:sp>
          <p:nvSpPr>
            <p:cNvPr id="223" name="Shape"/>
            <p:cNvSpPr/>
            <p:nvPr/>
          </p:nvSpPr>
          <p:spPr>
            <a:xfrm>
              <a:off x="5744131" y="939160"/>
              <a:ext cx="804995" cy="804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880"/>
                  </a:moveTo>
                  <a:lnTo>
                    <a:pt x="4860" y="11880"/>
                  </a:lnTo>
                  <a:lnTo>
                    <a:pt x="4860" y="0"/>
                  </a:lnTo>
                  <a:lnTo>
                    <a:pt x="16740" y="0"/>
                  </a:lnTo>
                  <a:lnTo>
                    <a:pt x="16740" y="11880"/>
                  </a:lnTo>
                  <a:lnTo>
                    <a:pt x="21600" y="1188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CFD7E7">
                <a:alpha val="90000"/>
              </a:srgbClr>
            </a:solidFill>
            <a:ln w="25400" cap="flat">
              <a:solidFill>
                <a:srgbClr val="CFD7E7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ts val="1300"/>
                </a:spcBef>
                <a:defRPr sz="3600"/>
              </a:pPr>
              <a:endParaRPr/>
            </a:p>
          </p:txBody>
        </p:sp>
        <p:sp>
          <p:nvSpPr>
            <p:cNvPr id="224" name="Shape"/>
            <p:cNvSpPr/>
            <p:nvPr/>
          </p:nvSpPr>
          <p:spPr>
            <a:xfrm>
              <a:off x="6321997" y="2375766"/>
              <a:ext cx="804995" cy="804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880"/>
                  </a:moveTo>
                  <a:lnTo>
                    <a:pt x="4860" y="11880"/>
                  </a:lnTo>
                  <a:lnTo>
                    <a:pt x="4860" y="0"/>
                  </a:lnTo>
                  <a:lnTo>
                    <a:pt x="16740" y="0"/>
                  </a:lnTo>
                  <a:lnTo>
                    <a:pt x="16740" y="11880"/>
                  </a:lnTo>
                  <a:lnTo>
                    <a:pt x="21600" y="1188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CFD7E7">
                <a:alpha val="90000"/>
              </a:srgbClr>
            </a:solidFill>
            <a:ln w="25400" cap="flat">
              <a:solidFill>
                <a:srgbClr val="CFD7E7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ts val="1300"/>
                </a:spcBef>
                <a:defRPr sz="3600"/>
              </a:pPr>
              <a:endParaRPr/>
            </a:p>
          </p:txBody>
        </p:sp>
      </p:grpSp>
      <p:sp>
        <p:nvSpPr>
          <p:cNvPr id="226" name="TextBox 7"/>
          <p:cNvSpPr txBox="1"/>
          <p:nvPr/>
        </p:nvSpPr>
        <p:spPr>
          <a:xfrm>
            <a:off x="1817373" y="1146810"/>
            <a:ext cx="8239068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Orālo glikozes tolerances testu neveic, ja skaidra cukura diabēta diagnoze!!!</a:t>
            </a:r>
          </a:p>
          <a:p>
            <a:r>
              <a:t>Veicams, ja glikozes līmenis venozajā plazmā tukšā dūšā ir ≥ 5,6 mmol/l &lt; 7,0 mmol/l</a:t>
            </a:r>
          </a:p>
          <a:p>
            <a:endParaRPr/>
          </a:p>
        </p:txBody>
      </p:sp>
      <p:sp>
        <p:nvSpPr>
          <p:cNvPr id="227" name="TextBox 8"/>
          <p:cNvSpPr txBox="1"/>
          <p:nvPr/>
        </p:nvSpPr>
        <p:spPr>
          <a:xfrm>
            <a:off x="1789436" y="1700808"/>
            <a:ext cx="8627045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Testa laikā jāatrodas laboratorijā (pastaigas un citas fiziskās aktivitātes samazina glikēmiju)</a:t>
            </a: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5F7A006C-DBA0-4055-8EAB-6EE80AB2C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568" y="6400466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Virsraksts 1"/>
          <p:cNvSpPr txBox="1">
            <a:spLocks noGrp="1"/>
          </p:cNvSpPr>
          <p:nvPr>
            <p:ph type="title"/>
          </p:nvPr>
        </p:nvSpPr>
        <p:spPr>
          <a:xfrm>
            <a:off x="1971394" y="0"/>
            <a:ext cx="8229601" cy="1143000"/>
          </a:xfrm>
          <a:prstGeom prst="rect">
            <a:avLst/>
          </a:prstGeom>
        </p:spPr>
        <p:txBody>
          <a:bodyPr/>
          <a:lstStyle/>
          <a:p>
            <a:r>
              <a:t>Cukura diabēta terapijas mērķi I</a:t>
            </a:r>
          </a:p>
        </p:txBody>
      </p:sp>
      <p:pic>
        <p:nvPicPr>
          <p:cNvPr id="230" name="Satura vietturis 5" descr="Satura vietturis 5"/>
          <p:cNvPicPr>
            <a:picLocks noChangeAspect="1"/>
          </p:cNvPicPr>
          <p:nvPr/>
        </p:nvPicPr>
        <p:blipFill>
          <a:blip r:embed="rId2">
            <a:extLst/>
          </a:blip>
          <a:srcRect l="15378" t="2068" r="16545" b="5867"/>
          <a:stretch>
            <a:fillRect/>
          </a:stretch>
        </p:blipFill>
        <p:spPr>
          <a:xfrm>
            <a:off x="5113609" y="1062616"/>
            <a:ext cx="5158856" cy="5224744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extBox 6"/>
          <p:cNvSpPr txBox="1"/>
          <p:nvPr/>
        </p:nvSpPr>
        <p:spPr>
          <a:xfrm>
            <a:off x="9959751" y="6571104"/>
            <a:ext cx="2232249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00"/>
            </a:lvl1pPr>
          </a:lstStyle>
          <a:p>
            <a:r>
              <a:rPr dirty="0"/>
              <a:t>Ismail-</a:t>
            </a:r>
            <a:r>
              <a:rPr dirty="0" err="1"/>
              <a:t>Beigi</a:t>
            </a:r>
            <a:r>
              <a:rPr dirty="0"/>
              <a:t> F. Et al. ANN Intern Med. 2011; 154:554-559</a:t>
            </a:r>
          </a:p>
        </p:txBody>
      </p:sp>
      <p:sp>
        <p:nvSpPr>
          <p:cNvPr id="232" name="TextBox 7"/>
          <p:cNvSpPr txBox="1"/>
          <p:nvPr/>
        </p:nvSpPr>
        <p:spPr>
          <a:xfrm>
            <a:off x="1991543" y="1412775"/>
            <a:ext cx="3240361" cy="435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/>
            </a:pPr>
            <a:r>
              <a:t>HbA1</a:t>
            </a:r>
            <a:r>
              <a:rPr sz="1800"/>
              <a:t>C</a:t>
            </a:r>
            <a:r>
              <a:t> 6% </a:t>
            </a:r>
            <a:r>
              <a:rPr b="0"/>
              <a:t>-</a:t>
            </a:r>
          </a:p>
          <a:p>
            <a:pPr>
              <a:defRPr sz="2400"/>
            </a:pPr>
            <a:r>
              <a:t> īpaši laba cukura diabēta kompensācija</a:t>
            </a:r>
          </a:p>
          <a:p>
            <a:pPr>
              <a:defRPr sz="2400" b="1"/>
            </a:pPr>
            <a:r>
              <a:t>HbA1C 6,5-7% </a:t>
            </a:r>
            <a:r>
              <a:rPr b="0"/>
              <a:t>-</a:t>
            </a:r>
          </a:p>
          <a:p>
            <a:pPr>
              <a:defRPr sz="2400"/>
            </a:pPr>
            <a:r>
              <a:t>laba cukura diabēta kompensācija</a:t>
            </a:r>
          </a:p>
          <a:p>
            <a:pPr>
              <a:defRPr sz="2400" b="1"/>
            </a:pPr>
            <a:r>
              <a:t>HbA1C 7-7,5% -</a:t>
            </a:r>
            <a:r>
              <a:rPr b="0"/>
              <a:t>apmierinoša cukura diabēta kompensācija</a:t>
            </a:r>
          </a:p>
          <a:p>
            <a:pPr>
              <a:defRPr sz="2400" b="1"/>
            </a:pPr>
            <a:r>
              <a:t>HbA1C &gt;8%</a:t>
            </a:r>
            <a:r>
              <a:rPr b="0"/>
              <a:t> -</a:t>
            </a:r>
          </a:p>
          <a:p>
            <a:pPr>
              <a:defRPr sz="2400"/>
            </a:pPr>
            <a:r>
              <a:t>slikta cukura diabēta kompensācija</a:t>
            </a:r>
          </a:p>
        </p:txBody>
      </p:sp>
      <p:sp>
        <p:nvSpPr>
          <p:cNvPr id="233" name="TextBox 10"/>
          <p:cNvSpPr txBox="1"/>
          <p:nvPr/>
        </p:nvSpPr>
        <p:spPr>
          <a:xfrm>
            <a:off x="2063551" y="6070682"/>
            <a:ext cx="3096346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00"/>
            </a:lvl1pPr>
          </a:lstStyle>
          <a:p>
            <a:r>
              <a:t>I.Konrāde, R.Akermane «Palīglīdzeklis cukura diabēta pacientu apmācībā» 1999.</a:t>
            </a: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7853B4C9-A605-4BB7-BF1E-865B3F95B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552" y="6403730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Virsraksts 1"/>
          <p:cNvSpPr txBox="1">
            <a:spLocks noGrp="1"/>
          </p:cNvSpPr>
          <p:nvPr>
            <p:ph type="title"/>
          </p:nvPr>
        </p:nvSpPr>
        <p:spPr>
          <a:xfrm>
            <a:off x="1971394" y="0"/>
            <a:ext cx="8229601" cy="1143000"/>
          </a:xfrm>
          <a:prstGeom prst="rect">
            <a:avLst/>
          </a:prstGeom>
        </p:spPr>
        <p:txBody>
          <a:bodyPr/>
          <a:lstStyle/>
          <a:p>
            <a:r>
              <a:t>Cukura diabēta terapijas mērķi </a:t>
            </a:r>
          </a:p>
        </p:txBody>
      </p:sp>
      <p:pic>
        <p:nvPicPr>
          <p:cNvPr id="236" name="Satura vietturis 5" descr="Satura vietturis 5"/>
          <p:cNvPicPr>
            <a:picLocks noChangeAspect="1"/>
          </p:cNvPicPr>
          <p:nvPr/>
        </p:nvPicPr>
        <p:blipFill>
          <a:blip r:embed="rId2">
            <a:extLst/>
          </a:blip>
          <a:srcRect l="15378" t="2068" r="16545" b="5867"/>
          <a:stretch>
            <a:fillRect/>
          </a:stretch>
        </p:blipFill>
        <p:spPr>
          <a:xfrm>
            <a:off x="5113609" y="1062616"/>
            <a:ext cx="5158856" cy="5224744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TextBox 6"/>
          <p:cNvSpPr txBox="1"/>
          <p:nvPr/>
        </p:nvSpPr>
        <p:spPr>
          <a:xfrm>
            <a:off x="9959751" y="6603160"/>
            <a:ext cx="2232249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00"/>
            </a:lvl1pPr>
          </a:lstStyle>
          <a:p>
            <a:r>
              <a:rPr dirty="0"/>
              <a:t>Ismail-</a:t>
            </a:r>
            <a:r>
              <a:rPr dirty="0" err="1"/>
              <a:t>Beigi</a:t>
            </a:r>
            <a:r>
              <a:rPr dirty="0"/>
              <a:t> F. Et al. ANN Intern Med. 2011; 154:554-559</a:t>
            </a:r>
          </a:p>
        </p:txBody>
      </p:sp>
      <p:sp>
        <p:nvSpPr>
          <p:cNvPr id="238" name="TextBox 7"/>
          <p:cNvSpPr txBox="1"/>
          <p:nvPr/>
        </p:nvSpPr>
        <p:spPr>
          <a:xfrm>
            <a:off x="2055049" y="1062617"/>
            <a:ext cx="3256002" cy="4590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/>
            </a:pPr>
            <a:r>
              <a:t>HbA</a:t>
            </a:r>
            <a:r>
              <a:rPr baseline="-25000"/>
              <a:t>1</a:t>
            </a:r>
            <a:r>
              <a:rPr sz="1800" baseline="-25000"/>
              <a:t>C</a:t>
            </a:r>
            <a:r>
              <a:t> 6% - 6,5%</a:t>
            </a:r>
          </a:p>
          <a:p>
            <a:pPr>
              <a:defRPr sz="2400"/>
            </a:pPr>
            <a:r>
              <a:t> īpaši laba cukura diabēta kompensācija</a:t>
            </a:r>
          </a:p>
          <a:p>
            <a:pPr>
              <a:defRPr sz="2400" b="1"/>
            </a:pPr>
            <a:r>
              <a:t>HbA</a:t>
            </a:r>
            <a:r>
              <a:rPr baseline="-25000"/>
              <a:t>1C</a:t>
            </a:r>
            <a:r>
              <a:t> 6,5-7% </a:t>
            </a:r>
            <a:r>
              <a:rPr b="0"/>
              <a:t>-</a:t>
            </a:r>
          </a:p>
          <a:p>
            <a:pPr>
              <a:defRPr sz="2400"/>
            </a:pPr>
            <a:r>
              <a:t>laba cukura diabēta kompensācija</a:t>
            </a:r>
          </a:p>
          <a:p>
            <a:pPr>
              <a:defRPr sz="2400" b="1"/>
            </a:pPr>
            <a:r>
              <a:t>HbA</a:t>
            </a:r>
            <a:r>
              <a:rPr baseline="-25000"/>
              <a:t>1C</a:t>
            </a:r>
            <a:r>
              <a:t> 7-7,5% -</a:t>
            </a:r>
            <a:r>
              <a:rPr b="0"/>
              <a:t>apmierinoša cukura diabēta kompensācija</a:t>
            </a:r>
          </a:p>
          <a:p>
            <a:pPr>
              <a:defRPr sz="2400" b="1"/>
            </a:pPr>
            <a:r>
              <a:t>HbA</a:t>
            </a:r>
            <a:r>
              <a:rPr baseline="-25000"/>
              <a:t>1C</a:t>
            </a:r>
            <a:r>
              <a:t> &gt;8%</a:t>
            </a:r>
            <a:r>
              <a:rPr b="0"/>
              <a:t> -</a:t>
            </a:r>
          </a:p>
          <a:p>
            <a:pPr>
              <a:defRPr sz="2400"/>
            </a:pPr>
            <a:r>
              <a:t>slikta cukura diabēta kompensācija</a:t>
            </a:r>
          </a:p>
        </p:txBody>
      </p:sp>
      <p:sp>
        <p:nvSpPr>
          <p:cNvPr id="239" name="TextBox 10"/>
          <p:cNvSpPr txBox="1"/>
          <p:nvPr/>
        </p:nvSpPr>
        <p:spPr>
          <a:xfrm>
            <a:off x="2065770" y="5494597"/>
            <a:ext cx="3096345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00"/>
            </a:lvl1pPr>
          </a:lstStyle>
          <a:p>
            <a:r>
              <a:t>I.Konrāde, R.Akermane «Palīglīdzeklis cukura diabēta pacientu apmācībā» 1999.</a:t>
            </a:r>
          </a:p>
        </p:txBody>
      </p:sp>
      <p:sp>
        <p:nvSpPr>
          <p:cNvPr id="240" name="Taisnstūris 4"/>
          <p:cNvSpPr/>
          <p:nvPr/>
        </p:nvSpPr>
        <p:spPr>
          <a:xfrm>
            <a:off x="2055049" y="1211991"/>
            <a:ext cx="8206694" cy="36347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 b="1">
                <a:solidFill>
                  <a:srgbClr val="44546A"/>
                </a:solidFill>
              </a:defRPr>
            </a:lvl1pPr>
          </a:lstStyle>
          <a:p>
            <a:r>
              <a:t>HbA1c kontrole ik 3 (- 6) mēnešus!!!</a:t>
            </a: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DA9DC3EB-F807-4698-8441-41AE3D4B2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062" y="6410675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Virsraksts 1"/>
          <p:cNvSpPr txBox="1">
            <a:spLocks noGrp="1"/>
          </p:cNvSpPr>
          <p:nvPr>
            <p:ph type="title"/>
          </p:nvPr>
        </p:nvSpPr>
        <p:spPr>
          <a:xfrm>
            <a:off x="1991543" y="260647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t>Noderīgas vietnes</a:t>
            </a:r>
          </a:p>
        </p:txBody>
      </p:sp>
      <p:pic>
        <p:nvPicPr>
          <p:cNvPr id="129" name="Satura vietturis 4" descr="Satura vietturis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6934" y="1349156"/>
            <a:ext cx="2811511" cy="1514208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aisnstūris 2"/>
          <p:cNvSpPr txBox="1"/>
          <p:nvPr/>
        </p:nvSpPr>
        <p:spPr>
          <a:xfrm>
            <a:off x="6023991" y="1517260"/>
            <a:ext cx="228600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/>
            </a:lvl1pPr>
          </a:lstStyle>
          <a:p>
            <a:r>
              <a:t>www.evisit.eu</a:t>
            </a:r>
          </a:p>
        </p:txBody>
      </p:sp>
      <p:sp>
        <p:nvSpPr>
          <p:cNvPr id="131" name="TextBox 3"/>
          <p:cNvSpPr txBox="1"/>
          <p:nvPr/>
        </p:nvSpPr>
        <p:spPr>
          <a:xfrm>
            <a:off x="6211808" y="3072901"/>
            <a:ext cx="328318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r>
              <a:t>www.clinicalkey.com</a:t>
            </a:r>
          </a:p>
        </p:txBody>
      </p:sp>
      <p:pic>
        <p:nvPicPr>
          <p:cNvPr id="132" name="Attēls 12" descr="Attēls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36785" y="3072901"/>
            <a:ext cx="2670086" cy="1283412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extBox 14"/>
          <p:cNvSpPr txBox="1"/>
          <p:nvPr/>
        </p:nvSpPr>
        <p:spPr>
          <a:xfrm>
            <a:off x="2567608" y="4373069"/>
            <a:ext cx="6552728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r>
              <a:t>www.msdpacientiem.lv  	sadaļa «Diabēts»</a:t>
            </a:r>
          </a:p>
        </p:txBody>
      </p:sp>
      <p:sp>
        <p:nvSpPr>
          <p:cNvPr id="134" name="TextBox 16"/>
          <p:cNvSpPr txBox="1"/>
          <p:nvPr/>
        </p:nvSpPr>
        <p:spPr>
          <a:xfrm>
            <a:off x="2567607" y="5157192"/>
            <a:ext cx="6552728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r>
              <a:rPr dirty="0"/>
              <a:t>www.youtube.com		</a:t>
            </a:r>
            <a:r>
              <a:rPr dirty="0" err="1"/>
              <a:t>diabēta</a:t>
            </a:r>
            <a:r>
              <a:rPr dirty="0"/>
              <a:t> e-</a:t>
            </a:r>
            <a:r>
              <a:rPr dirty="0" err="1"/>
              <a:t>skola</a:t>
            </a:r>
            <a:endParaRPr dirty="0"/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7EA05F5F-1B71-4C5C-AF38-0030FEB32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208" y="6399289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Virsraksts 1"/>
          <p:cNvSpPr txBox="1">
            <a:spLocks noGrp="1"/>
          </p:cNvSpPr>
          <p:nvPr>
            <p:ph type="title"/>
          </p:nvPr>
        </p:nvSpPr>
        <p:spPr>
          <a:xfrm>
            <a:off x="2063551" y="0"/>
            <a:ext cx="8229601" cy="1143000"/>
          </a:xfrm>
          <a:prstGeom prst="rect">
            <a:avLst/>
          </a:prstGeom>
        </p:spPr>
        <p:txBody>
          <a:bodyPr/>
          <a:lstStyle>
            <a:lvl1pPr defTabSz="850391">
              <a:defRPr sz="4092"/>
            </a:lvl1pPr>
          </a:lstStyle>
          <a:p>
            <a:r>
              <a:t>Mērķa glikozes līmenis paškontrolē</a:t>
            </a:r>
          </a:p>
        </p:txBody>
      </p:sp>
      <p:sp>
        <p:nvSpPr>
          <p:cNvPr id="243" name="Satura vietturis 2"/>
          <p:cNvSpPr txBox="1">
            <a:spLocks noGrp="1"/>
          </p:cNvSpPr>
          <p:nvPr>
            <p:ph type="body" idx="1"/>
          </p:nvPr>
        </p:nvSpPr>
        <p:spPr>
          <a:xfrm>
            <a:off x="1847528" y="1048485"/>
            <a:ext cx="8435280" cy="5472608"/>
          </a:xfrm>
          <a:prstGeom prst="rect">
            <a:avLst/>
          </a:prstGeom>
        </p:spPr>
        <p:txBody>
          <a:bodyPr/>
          <a:lstStyle/>
          <a:p>
            <a:pPr marL="327991" indent="-327991">
              <a:lnSpc>
                <a:spcPct val="80000"/>
              </a:lnSpc>
              <a:spcBef>
                <a:spcPts val="500"/>
              </a:spcBef>
              <a:defRPr sz="2200"/>
            </a:pPr>
            <a:r>
              <a:t>No rīta, </a:t>
            </a:r>
            <a:r>
              <a:rPr b="1"/>
              <a:t>tukšā dūšā </a:t>
            </a:r>
            <a:r>
              <a:t>(pacients nav ēdis pēdējās 8–10 h) </a:t>
            </a:r>
            <a:r>
              <a:rPr b="1"/>
              <a:t>4,4–6,1 mmol/l</a:t>
            </a:r>
          </a:p>
          <a:p>
            <a:pPr marL="727910" lvl="1" indent="-270710">
              <a:lnSpc>
                <a:spcPct val="80000"/>
              </a:lnSpc>
              <a:spcBef>
                <a:spcPts val="400"/>
              </a:spcBef>
              <a:buChar char="•"/>
              <a:defRPr sz="1800"/>
            </a:pPr>
            <a:r>
              <a:t>Realizējot insulīnterapiju, atspoguļo pirms naktsmiera injicētā ilgstošas darbības insulīna analoga vai vidēji ilgas darbības (NPH) cilvēka insulīnpreparāta devas adekvātumu</a:t>
            </a:r>
          </a:p>
          <a:p>
            <a:pPr marL="727910" lvl="1" indent="-270710">
              <a:lnSpc>
                <a:spcPct val="80000"/>
              </a:lnSpc>
              <a:spcBef>
                <a:spcPts val="1200"/>
              </a:spcBef>
              <a:buChar char="•"/>
              <a:defRPr sz="1800"/>
            </a:pPr>
            <a:r>
              <a:t>Atkārtoti kontatējot paaugstinātu glikēmiju, glikozes līmeņa kontrole naktī plkst 2-3</a:t>
            </a:r>
            <a:r>
              <a:rPr baseline="29888"/>
              <a:t>00</a:t>
            </a:r>
          </a:p>
          <a:p>
            <a:pPr marL="327991" indent="-327991">
              <a:lnSpc>
                <a:spcPct val="80000"/>
              </a:lnSpc>
              <a:spcBef>
                <a:spcPts val="500"/>
              </a:spcBef>
              <a:defRPr sz="2200" b="1"/>
            </a:pPr>
            <a:r>
              <a:t>Preprandiāli</a:t>
            </a:r>
            <a:r>
              <a:rPr b="0"/>
              <a:t> (pirms ēdienreizēm) </a:t>
            </a:r>
            <a:r>
              <a:t>5,0–6,5 mmol/l</a:t>
            </a:r>
          </a:p>
          <a:p>
            <a:pPr marL="727910" lvl="1" indent="-270710">
              <a:lnSpc>
                <a:spcPct val="80000"/>
              </a:lnSpc>
              <a:spcBef>
                <a:spcPts val="1200"/>
              </a:spcBef>
              <a:buChar char="•"/>
              <a:defRPr sz="1800"/>
            </a:pPr>
            <a:r>
              <a:t>Raksturo pirms iepriekšējās maltītes injicētā insulīna devas darbību</a:t>
            </a:r>
          </a:p>
          <a:p>
            <a:pPr marL="327991" indent="-327991">
              <a:lnSpc>
                <a:spcPct val="80000"/>
              </a:lnSpc>
              <a:spcBef>
                <a:spcPts val="500"/>
              </a:spcBef>
              <a:defRPr sz="2200" b="1"/>
            </a:pPr>
            <a:r>
              <a:t>Postprandiāli</a:t>
            </a:r>
            <a:r>
              <a:rPr b="0"/>
              <a:t> (2 h pēc ēdienreizes sākuma) </a:t>
            </a:r>
            <a:r>
              <a:t>&lt;7,9-9,0 mmol/l </a:t>
            </a:r>
            <a:r>
              <a:rPr b="0"/>
              <a:t>(zemāku glikēmijas mērķu gadījumā līdz 10 mmol/l)</a:t>
            </a:r>
          </a:p>
          <a:p>
            <a:pPr marL="727910" lvl="1" indent="-270710">
              <a:lnSpc>
                <a:spcPct val="80000"/>
              </a:lnSpc>
              <a:spcBef>
                <a:spcPts val="1200"/>
              </a:spcBef>
              <a:buChar char="•"/>
              <a:defRPr sz="1800"/>
            </a:pPr>
            <a:r>
              <a:t>Raksturo pirms maltītes injicētā insulīna devas darbību</a:t>
            </a:r>
          </a:p>
          <a:p>
            <a:pPr marL="327991" indent="-327991">
              <a:lnSpc>
                <a:spcPct val="80000"/>
              </a:lnSpc>
              <a:spcBef>
                <a:spcPts val="500"/>
              </a:spcBef>
              <a:defRPr sz="2200" b="1"/>
            </a:pPr>
            <a:r>
              <a:t>Pirms naktsmiera </a:t>
            </a:r>
            <a:r>
              <a:rPr b="0"/>
              <a:t>6,7 mmol/l (</a:t>
            </a:r>
            <a:r>
              <a:t>6,0-7,5 mmol/l</a:t>
            </a:r>
            <a:r>
              <a:rPr b="0"/>
              <a:t>)</a:t>
            </a:r>
          </a:p>
          <a:p>
            <a:pPr marL="727910" lvl="1" indent="-270710">
              <a:lnSpc>
                <a:spcPct val="80000"/>
              </a:lnSpc>
              <a:spcBef>
                <a:spcPts val="400"/>
              </a:spcBef>
              <a:buChar char="•"/>
              <a:defRPr sz="1800"/>
            </a:pPr>
            <a:r>
              <a:t>Raksturo pirms vakariņām injicētā insulīna darbību</a:t>
            </a:r>
          </a:p>
          <a:p>
            <a:pPr marL="727910" lvl="1" indent="-270710">
              <a:lnSpc>
                <a:spcPct val="80000"/>
              </a:lnSpc>
              <a:spcBef>
                <a:spcPts val="400"/>
              </a:spcBef>
              <a:buChar char="•"/>
              <a:defRPr sz="1800"/>
            </a:pPr>
            <a:r>
              <a:t>Ja iepriekš bijusi fiziska slodze un glikēmija &lt;6,7 mmol/l, uzņemama papildus 1 MV (12-15g ogļhidrātu)</a:t>
            </a:r>
          </a:p>
        </p:txBody>
      </p:sp>
      <p:sp>
        <p:nvSpPr>
          <p:cNvPr id="244" name="TextBox 4"/>
          <p:cNvSpPr txBox="1"/>
          <p:nvPr/>
        </p:nvSpPr>
        <p:spPr>
          <a:xfrm>
            <a:off x="8994321" y="6615944"/>
            <a:ext cx="3096346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00"/>
            </a:lvl1pPr>
          </a:lstStyle>
          <a:p>
            <a:r>
              <a:rPr dirty="0" err="1"/>
              <a:t>I.Konrāde</a:t>
            </a:r>
            <a:r>
              <a:rPr dirty="0"/>
              <a:t>, </a:t>
            </a:r>
            <a:r>
              <a:rPr dirty="0" err="1"/>
              <a:t>R.Akermane</a:t>
            </a:r>
            <a:r>
              <a:rPr dirty="0"/>
              <a:t> «</a:t>
            </a:r>
            <a:r>
              <a:rPr dirty="0" err="1"/>
              <a:t>Palīglīdzeklis</a:t>
            </a:r>
            <a:r>
              <a:rPr dirty="0"/>
              <a:t> </a:t>
            </a:r>
            <a:r>
              <a:rPr dirty="0" err="1"/>
              <a:t>cukura</a:t>
            </a:r>
            <a:r>
              <a:rPr dirty="0"/>
              <a:t> </a:t>
            </a:r>
            <a:r>
              <a:rPr dirty="0" err="1"/>
              <a:t>diabēta</a:t>
            </a:r>
            <a:r>
              <a:rPr dirty="0"/>
              <a:t> </a:t>
            </a:r>
            <a:r>
              <a:rPr dirty="0" err="1"/>
              <a:t>pacientu</a:t>
            </a:r>
            <a:r>
              <a:rPr dirty="0"/>
              <a:t> </a:t>
            </a:r>
            <a:r>
              <a:rPr dirty="0" err="1"/>
              <a:t>apmācībā</a:t>
            </a:r>
            <a:r>
              <a:rPr dirty="0"/>
              <a:t>» 1999.</a:t>
            </a: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FBA9FD7E-2349-4FC3-A940-BB5A0442A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182" y="6340323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Virsrakst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Glikēmijas paškontrole</a:t>
            </a:r>
          </a:p>
        </p:txBody>
      </p:sp>
      <p:pic>
        <p:nvPicPr>
          <p:cNvPr id="247" name="Satura vietturis 10" descr="Satura vietturis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4002278"/>
            <a:ext cx="2210971" cy="2703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Attēls 11" descr="Attēls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56602" y="4892544"/>
            <a:ext cx="1856975" cy="1226841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extBox 12"/>
          <p:cNvSpPr txBox="1"/>
          <p:nvPr/>
        </p:nvSpPr>
        <p:spPr>
          <a:xfrm>
            <a:off x="8231559" y="6370067"/>
            <a:ext cx="3960441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600"/>
            </a:pPr>
            <a:r>
              <a:rPr dirty="0"/>
              <a:t>https://images-na.ssl-images-amazon.com/images/I/61zNSckgo5L._SL1500_.jpg</a:t>
            </a:r>
          </a:p>
          <a:p>
            <a:pPr>
              <a:defRPr sz="600"/>
            </a:pPr>
            <a:r>
              <a:rPr dirty="0"/>
              <a:t>https://encrypted-tbn0.gstatic.com/images?q=tbn:ANd9GcT8lBk0m2xH0dKyD53NBC8e6QPk6FSNm6-zEdl1IP9LhG5eV50N</a:t>
            </a:r>
          </a:p>
          <a:p>
            <a:pPr>
              <a:defRPr sz="600"/>
            </a:pPr>
            <a:r>
              <a:rPr dirty="0"/>
              <a:t>http://aptieka.ros.lv/foto_shop/65V18HGF715.jpg</a:t>
            </a:r>
          </a:p>
          <a:p>
            <a:pPr>
              <a:defRPr sz="600"/>
            </a:pPr>
            <a:r>
              <a:rPr dirty="0"/>
              <a:t>http://www.sinazucar.info/wp-content/uploads/2014/09/lancetero.jpg</a:t>
            </a:r>
          </a:p>
        </p:txBody>
      </p:sp>
      <p:pic>
        <p:nvPicPr>
          <p:cNvPr id="250" name="Attēls 14" descr="Attēls 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41305" y="3073332"/>
            <a:ext cx="1972273" cy="1709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Attēls 15" descr="Attēls 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75123" y="1020079"/>
            <a:ext cx="1619935" cy="1920871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TextBox 2"/>
          <p:cNvSpPr txBox="1"/>
          <p:nvPr/>
        </p:nvSpPr>
        <p:spPr>
          <a:xfrm>
            <a:off x="3570402" y="1583563"/>
            <a:ext cx="5051196" cy="4524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</a:pPr>
            <a:r>
              <a:rPr dirty="0"/>
              <a:t>Ja </a:t>
            </a:r>
            <a:r>
              <a:rPr dirty="0" err="1"/>
              <a:t>cukura</a:t>
            </a:r>
            <a:r>
              <a:rPr dirty="0"/>
              <a:t> </a:t>
            </a:r>
            <a:r>
              <a:rPr dirty="0" err="1"/>
              <a:t>diabēta</a:t>
            </a:r>
            <a:r>
              <a:rPr dirty="0"/>
              <a:t> </a:t>
            </a:r>
            <a:r>
              <a:rPr dirty="0" err="1"/>
              <a:t>ārstēšana</a:t>
            </a:r>
            <a:r>
              <a:rPr dirty="0"/>
              <a:t> </a:t>
            </a:r>
            <a:r>
              <a:rPr dirty="0" err="1"/>
              <a:t>ar</a:t>
            </a:r>
            <a:r>
              <a:rPr dirty="0"/>
              <a:t> </a:t>
            </a:r>
            <a:r>
              <a:rPr dirty="0" err="1"/>
              <a:t>medikamentiem</a:t>
            </a:r>
            <a:r>
              <a:rPr dirty="0"/>
              <a:t>, kas </a:t>
            </a:r>
            <a:r>
              <a:rPr dirty="0" err="1"/>
              <a:t>nepalielina</a:t>
            </a:r>
            <a:r>
              <a:rPr dirty="0"/>
              <a:t> </a:t>
            </a:r>
            <a:r>
              <a:rPr dirty="0" err="1"/>
              <a:t>hipoglikēmiju</a:t>
            </a:r>
            <a:r>
              <a:rPr dirty="0"/>
              <a:t> </a:t>
            </a:r>
            <a:r>
              <a:rPr dirty="0" err="1"/>
              <a:t>risku</a:t>
            </a:r>
            <a:r>
              <a:rPr dirty="0"/>
              <a:t> un             HbA</a:t>
            </a:r>
            <a:r>
              <a:rPr baseline="-25000" dirty="0"/>
              <a:t>1c</a:t>
            </a:r>
            <a:r>
              <a:rPr dirty="0"/>
              <a:t> &lt; 6,5%, </a:t>
            </a:r>
            <a:r>
              <a:rPr dirty="0" err="1"/>
              <a:t>glikēmijas</a:t>
            </a:r>
            <a:r>
              <a:rPr dirty="0"/>
              <a:t> </a:t>
            </a:r>
            <a:r>
              <a:rPr dirty="0" err="1"/>
              <a:t>paškontroli</a:t>
            </a:r>
            <a:r>
              <a:rPr dirty="0"/>
              <a:t> var </a:t>
            </a:r>
            <a:r>
              <a:rPr dirty="0" err="1"/>
              <a:t>neveikt</a:t>
            </a:r>
            <a:endParaRPr dirty="0"/>
          </a:p>
          <a:p>
            <a:pPr marL="285750" indent="-285750">
              <a:buSzPct val="100000"/>
              <a:buFont typeface="Arial"/>
              <a:buChar char="•"/>
            </a:pPr>
            <a:endParaRPr dirty="0"/>
          </a:p>
          <a:p>
            <a:pPr marL="285750" indent="-285750">
              <a:buSzPct val="100000"/>
              <a:buFont typeface="Arial"/>
              <a:buChar char="•"/>
            </a:pPr>
            <a:r>
              <a:rPr dirty="0" err="1"/>
              <a:t>Glikēmijas</a:t>
            </a:r>
            <a:r>
              <a:rPr dirty="0"/>
              <a:t> </a:t>
            </a:r>
            <a:r>
              <a:rPr dirty="0" err="1"/>
              <a:t>paškontrole</a:t>
            </a:r>
            <a:r>
              <a:rPr dirty="0"/>
              <a:t> </a:t>
            </a:r>
            <a:r>
              <a:rPr dirty="0" err="1"/>
              <a:t>vēlama</a:t>
            </a:r>
            <a:r>
              <a:rPr dirty="0"/>
              <a:t> </a:t>
            </a:r>
            <a:r>
              <a:rPr dirty="0" err="1"/>
              <a:t>vienu</a:t>
            </a:r>
            <a:r>
              <a:rPr dirty="0"/>
              <a:t> </a:t>
            </a:r>
            <a:r>
              <a:rPr dirty="0" err="1"/>
              <a:t>dienu</a:t>
            </a:r>
            <a:r>
              <a:rPr dirty="0"/>
              <a:t> </a:t>
            </a:r>
            <a:r>
              <a:rPr dirty="0" err="1"/>
              <a:t>nedēļā</a:t>
            </a:r>
            <a:r>
              <a:rPr dirty="0"/>
              <a:t> </a:t>
            </a:r>
            <a:r>
              <a:rPr dirty="0" err="1"/>
              <a:t>četras</a:t>
            </a:r>
            <a:r>
              <a:rPr dirty="0"/>
              <a:t> </a:t>
            </a:r>
            <a:r>
              <a:rPr dirty="0" err="1"/>
              <a:t>reizes</a:t>
            </a:r>
            <a:r>
              <a:rPr dirty="0"/>
              <a:t> </a:t>
            </a:r>
            <a:r>
              <a:rPr dirty="0" err="1"/>
              <a:t>dienā</a:t>
            </a:r>
            <a:r>
              <a:rPr dirty="0"/>
              <a:t> – no </a:t>
            </a:r>
            <a:r>
              <a:rPr dirty="0" err="1"/>
              <a:t>rīta</a:t>
            </a:r>
            <a:r>
              <a:rPr dirty="0"/>
              <a:t> </a:t>
            </a:r>
            <a:r>
              <a:rPr dirty="0" err="1"/>
              <a:t>tukšā</a:t>
            </a:r>
            <a:r>
              <a:rPr dirty="0"/>
              <a:t> </a:t>
            </a:r>
            <a:r>
              <a:rPr dirty="0" err="1"/>
              <a:t>dūšā</a:t>
            </a:r>
            <a:r>
              <a:rPr dirty="0"/>
              <a:t>, </a:t>
            </a:r>
            <a:r>
              <a:rPr dirty="0" err="1"/>
              <a:t>pirms</a:t>
            </a:r>
            <a:r>
              <a:rPr dirty="0"/>
              <a:t> un 2 </a:t>
            </a:r>
            <a:r>
              <a:rPr dirty="0" err="1"/>
              <a:t>stundas</a:t>
            </a:r>
            <a:r>
              <a:rPr dirty="0"/>
              <a:t> </a:t>
            </a:r>
            <a:r>
              <a:rPr dirty="0" err="1"/>
              <a:t>pēc</a:t>
            </a:r>
            <a:r>
              <a:rPr dirty="0"/>
              <a:t> </a:t>
            </a:r>
            <a:r>
              <a:rPr dirty="0" err="1"/>
              <a:t>pusdienām</a:t>
            </a:r>
            <a:r>
              <a:rPr dirty="0"/>
              <a:t>, 2 h </a:t>
            </a:r>
            <a:r>
              <a:rPr dirty="0" err="1"/>
              <a:t>stundas</a:t>
            </a:r>
            <a:r>
              <a:rPr dirty="0"/>
              <a:t> </a:t>
            </a:r>
            <a:r>
              <a:rPr dirty="0" err="1"/>
              <a:t>pēc</a:t>
            </a:r>
            <a:r>
              <a:rPr dirty="0"/>
              <a:t> </a:t>
            </a:r>
            <a:r>
              <a:rPr dirty="0" err="1"/>
              <a:t>vakariņām</a:t>
            </a:r>
            <a:endParaRPr dirty="0"/>
          </a:p>
          <a:p>
            <a:pPr marL="285750" indent="-285750">
              <a:buSzPct val="100000"/>
              <a:buFont typeface="Arial"/>
              <a:buChar char="•"/>
            </a:pPr>
            <a:endParaRPr dirty="0"/>
          </a:p>
          <a:p>
            <a:pPr marL="285750" indent="-285750">
              <a:buSzPct val="100000"/>
              <a:buFont typeface="Arial"/>
              <a:buChar char="•"/>
            </a:pPr>
            <a:r>
              <a:rPr dirty="0" err="1"/>
              <a:t>Injicējot</a:t>
            </a:r>
            <a:r>
              <a:rPr dirty="0"/>
              <a:t> </a:t>
            </a:r>
            <a:r>
              <a:rPr dirty="0" err="1"/>
              <a:t>īsas</a:t>
            </a:r>
            <a:r>
              <a:rPr dirty="0"/>
              <a:t> </a:t>
            </a:r>
            <a:r>
              <a:rPr dirty="0" err="1"/>
              <a:t>darbības</a:t>
            </a:r>
            <a:r>
              <a:rPr dirty="0"/>
              <a:t> </a:t>
            </a:r>
            <a:r>
              <a:rPr dirty="0" err="1"/>
              <a:t>analoginsulīnu</a:t>
            </a:r>
            <a:r>
              <a:rPr dirty="0"/>
              <a:t>, </a:t>
            </a:r>
            <a:r>
              <a:rPr dirty="0" err="1"/>
              <a:t>glikēmijas</a:t>
            </a:r>
            <a:r>
              <a:rPr dirty="0"/>
              <a:t> </a:t>
            </a:r>
            <a:r>
              <a:rPr dirty="0" err="1"/>
              <a:t>paškontrole</a:t>
            </a:r>
            <a:r>
              <a:rPr dirty="0"/>
              <a:t> </a:t>
            </a:r>
            <a:r>
              <a:rPr dirty="0" err="1"/>
              <a:t>veicama</a:t>
            </a:r>
            <a:r>
              <a:rPr dirty="0"/>
              <a:t> </a:t>
            </a:r>
            <a:r>
              <a:rPr dirty="0" err="1"/>
              <a:t>katru</a:t>
            </a:r>
            <a:r>
              <a:rPr dirty="0"/>
              <a:t> </a:t>
            </a:r>
            <a:r>
              <a:rPr dirty="0" err="1"/>
              <a:t>dienu</a:t>
            </a:r>
            <a:r>
              <a:rPr dirty="0"/>
              <a:t> </a:t>
            </a:r>
            <a:r>
              <a:rPr dirty="0" err="1"/>
              <a:t>vismaz</a:t>
            </a:r>
            <a:r>
              <a:rPr dirty="0"/>
              <a:t> 4 x </a:t>
            </a:r>
            <a:r>
              <a:rPr dirty="0" err="1"/>
              <a:t>dienā</a:t>
            </a:r>
            <a:r>
              <a:rPr dirty="0"/>
              <a:t>!</a:t>
            </a:r>
          </a:p>
          <a:p>
            <a:pPr marL="285750" indent="-285750">
              <a:buSzPct val="100000"/>
              <a:buFont typeface="Arial"/>
              <a:buChar char="•"/>
            </a:pPr>
            <a:endParaRPr dirty="0"/>
          </a:p>
          <a:p>
            <a:pPr marL="285750" indent="-285750">
              <a:buSzPct val="100000"/>
              <a:buFont typeface="Arial"/>
              <a:buChar char="•"/>
            </a:pPr>
            <a:r>
              <a:rPr dirty="0" err="1"/>
              <a:t>Glikozes</a:t>
            </a:r>
            <a:r>
              <a:rPr dirty="0"/>
              <a:t> </a:t>
            </a:r>
            <a:r>
              <a:rPr dirty="0" err="1"/>
              <a:t>līmenis</a:t>
            </a:r>
            <a:r>
              <a:rPr dirty="0"/>
              <a:t> </a:t>
            </a:r>
            <a:r>
              <a:rPr dirty="0" err="1"/>
              <a:t>asinīs</a:t>
            </a:r>
            <a:r>
              <a:rPr dirty="0"/>
              <a:t> </a:t>
            </a:r>
            <a:r>
              <a:rPr dirty="0" err="1"/>
              <a:t>vienmēr</a:t>
            </a:r>
            <a:r>
              <a:rPr dirty="0"/>
              <a:t> </a:t>
            </a:r>
            <a:r>
              <a:rPr dirty="0" err="1"/>
              <a:t>jānosaka</a:t>
            </a:r>
            <a:r>
              <a:rPr dirty="0"/>
              <a:t>, ja </a:t>
            </a:r>
            <a:r>
              <a:rPr dirty="0" err="1"/>
              <a:t>ir</a:t>
            </a:r>
            <a:r>
              <a:rPr dirty="0"/>
              <a:t> </a:t>
            </a:r>
            <a:r>
              <a:rPr dirty="0" err="1"/>
              <a:t>aizdomas</a:t>
            </a:r>
            <a:r>
              <a:rPr dirty="0"/>
              <a:t> par </a:t>
            </a:r>
            <a:r>
              <a:rPr dirty="0" err="1"/>
              <a:t>hipoglikēmiju</a:t>
            </a:r>
            <a:r>
              <a:rPr dirty="0"/>
              <a:t>!</a:t>
            </a:r>
          </a:p>
          <a:p>
            <a:pPr marL="285750" indent="-285750">
              <a:buSzPct val="100000"/>
              <a:buFont typeface="Arial"/>
              <a:buChar char="•"/>
            </a:pPr>
            <a:endParaRPr dirty="0"/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5BE83903-9095-44DA-8A10-6BE14438F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1448" y="6370067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Virsraksts 1"/>
          <p:cNvSpPr txBox="1">
            <a:spLocks noGrp="1"/>
          </p:cNvSpPr>
          <p:nvPr>
            <p:ph type="title"/>
          </p:nvPr>
        </p:nvSpPr>
        <p:spPr>
          <a:xfrm>
            <a:off x="1902511" y="53752"/>
            <a:ext cx="8640962" cy="1143001"/>
          </a:xfrm>
          <a:prstGeom prst="rect">
            <a:avLst/>
          </a:prstGeom>
        </p:spPr>
        <p:txBody>
          <a:bodyPr/>
          <a:lstStyle>
            <a:lvl1pPr defTabSz="859536">
              <a:defRPr sz="3666"/>
            </a:lvl1pPr>
          </a:lstStyle>
          <a:p>
            <a:r>
              <a:t>Endogēnā insulīna sekrēcijas izvērtēšana</a:t>
            </a:r>
          </a:p>
        </p:txBody>
      </p:sp>
      <p:pic>
        <p:nvPicPr>
          <p:cNvPr id="255" name="Satura vietturis 4" descr="Satura vietturis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31830" y="3501008"/>
            <a:ext cx="3048191" cy="1800201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TextBox 5"/>
          <p:cNvSpPr txBox="1"/>
          <p:nvPr/>
        </p:nvSpPr>
        <p:spPr>
          <a:xfrm>
            <a:off x="8455925" y="6457503"/>
            <a:ext cx="396044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600"/>
            </a:pPr>
            <a:r>
              <a:rPr dirty="0"/>
              <a:t>E.R. Pearson and R.J. McCrimmon Davidson's Principles and Practice of Medicine. 2014. Chapter 21, pp797-836</a:t>
            </a:r>
          </a:p>
          <a:p>
            <a:pPr>
              <a:defRPr sz="600"/>
            </a:pPr>
            <a:r>
              <a:rPr dirty="0" err="1"/>
              <a:t>Profesora</a:t>
            </a:r>
            <a:r>
              <a:rPr dirty="0"/>
              <a:t> </a:t>
            </a:r>
            <a:r>
              <a:rPr dirty="0" err="1"/>
              <a:t>Aivara</a:t>
            </a:r>
            <a:r>
              <a:rPr dirty="0"/>
              <a:t> </a:t>
            </a:r>
            <a:r>
              <a:rPr dirty="0" err="1"/>
              <a:t>Lejnieka</a:t>
            </a:r>
            <a:r>
              <a:rPr dirty="0"/>
              <a:t> </a:t>
            </a:r>
            <a:r>
              <a:rPr dirty="0" err="1"/>
              <a:t>redakcijā</a:t>
            </a:r>
            <a:r>
              <a:rPr dirty="0"/>
              <a:t> «</a:t>
            </a:r>
            <a:r>
              <a:rPr dirty="0" err="1"/>
              <a:t>Klīniskā</a:t>
            </a:r>
            <a:r>
              <a:rPr dirty="0"/>
              <a:t> </a:t>
            </a:r>
            <a:r>
              <a:rPr dirty="0" err="1"/>
              <a:t>medicīna</a:t>
            </a:r>
            <a:r>
              <a:rPr dirty="0"/>
              <a:t>» 2. </a:t>
            </a:r>
            <a:r>
              <a:rPr dirty="0" err="1"/>
              <a:t>grāmata</a:t>
            </a:r>
            <a:r>
              <a:rPr dirty="0"/>
              <a:t>. SIA «</a:t>
            </a:r>
            <a:r>
              <a:rPr dirty="0" err="1"/>
              <a:t>Medicīnas</a:t>
            </a:r>
            <a:r>
              <a:rPr dirty="0"/>
              <a:t> </a:t>
            </a:r>
            <a:r>
              <a:rPr dirty="0" err="1"/>
              <a:t>apgāds</a:t>
            </a:r>
            <a:r>
              <a:rPr dirty="0"/>
              <a:t>», </a:t>
            </a:r>
            <a:r>
              <a:rPr dirty="0" err="1"/>
              <a:t>Rīgā</a:t>
            </a:r>
            <a:r>
              <a:rPr dirty="0"/>
              <a:t>, 2010.gads 210.lpp.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7" name="TextBox 2"/>
              <p:cNvSpPr txBox="1"/>
              <p:nvPr/>
            </p:nvSpPr>
            <p:spPr>
              <a:xfrm>
                <a:off x="2431451" y="3792418"/>
                <a:ext cx="3945738" cy="85920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nor/>
                            </m:r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pept</m:t>
                          </m:r>
                          <m:r>
                            <m:rPr>
                              <m:nor/>
                            </m:r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ī</m:t>
                          </m:r>
                          <m:r>
                            <m:rPr>
                              <m:nor/>
                            </m:r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ds</m:t>
                          </m:r>
                          <m:r>
                            <m:rPr>
                              <m:nor/>
                            </m:r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ng</m:t>
                          </m:r>
                          <m:r>
                            <m:rPr>
                              <m:nor/>
                            </m:r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ml</m:t>
                          </m:r>
                          <m:r>
                            <m:rPr>
                              <m:nor/>
                            </m:r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m:rPr>
                              <m:nor/>
                            </m:r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332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glikoze</m:t>
                          </m:r>
                          <m:r>
                            <m:rPr>
                              <m:nor/>
                            </m:r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mmol</m:t>
                          </m:r>
                          <m:r>
                            <m:rPr>
                              <m:nor/>
                            </m:r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m:rPr>
                              <m:nor/>
                            </m:r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sz="2800"/>
              </a:p>
            </p:txBody>
          </p:sp>
        </mc:Choice>
        <mc:Fallback xmlns="">
          <p:sp>
            <p:nvSpPr>
              <p:cNvPr id="257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451" y="3792418"/>
                <a:ext cx="3945738" cy="859201"/>
              </a:xfrm>
              <a:prstGeom prst="rect">
                <a:avLst/>
              </a:prstGeom>
              <a:blipFill>
                <a:blip r:embed="rId3"/>
                <a:stretch>
                  <a:fillRect b="-354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8" name="TextBox 6"/>
          <p:cNvSpPr txBox="1"/>
          <p:nvPr/>
        </p:nvSpPr>
        <p:spPr>
          <a:xfrm>
            <a:off x="1919535" y="4871301"/>
            <a:ext cx="7128793" cy="159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/>
            </a:pPr>
            <a:r>
              <a:t>C-peptīda un glikēmijas koeficients:</a:t>
            </a:r>
          </a:p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t>&gt;70 norāda uz saglabātu endogēnā insulīna sekrēciju, nav absolūtu indikāciju insulīnterapijai</a:t>
            </a:r>
          </a:p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t>&lt; 70 norāda uz endogēnā insulīna sekrēcijas izsīkuma fāzi</a:t>
            </a:r>
          </a:p>
        </p:txBody>
      </p:sp>
      <p:sp>
        <p:nvSpPr>
          <p:cNvPr id="259" name="TextBox 7"/>
          <p:cNvSpPr txBox="1"/>
          <p:nvPr/>
        </p:nvSpPr>
        <p:spPr>
          <a:xfrm>
            <a:off x="1919535" y="1196753"/>
            <a:ext cx="8352930" cy="244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200"/>
              </a:spcBef>
              <a:defRPr sz="2000"/>
            </a:pPr>
            <a:r>
              <a:t>Aizkuņģa dziedzera β šūnu sekretoriskajās granulās proinsulīns sašķeļas par insulīnu un C peptīdu ekvimolāros daudzumos</a:t>
            </a:r>
          </a:p>
          <a:p>
            <a:pPr>
              <a:spcBef>
                <a:spcPts val="1200"/>
              </a:spcBef>
              <a:defRPr sz="2000"/>
            </a:pPr>
            <a:r>
              <a:t>C peptīda līmeni neietekmē injicētais insulīns. C peptīds atspoguļo tikai endogēnā insulīna daudzumu</a:t>
            </a:r>
          </a:p>
          <a:p>
            <a:pPr>
              <a:defRPr sz="2000"/>
            </a:pPr>
            <a:r>
              <a:t>Insulīnu laboratori parasti nenosaka, hemolīze stobriņā atbrīvo proteāzes,</a:t>
            </a:r>
          </a:p>
          <a:p>
            <a:pPr>
              <a:spcBef>
                <a:spcPts val="1200"/>
              </a:spcBef>
              <a:defRPr sz="2000"/>
            </a:pPr>
            <a:r>
              <a:t>kas sašķeļ insulīnu, radot maldīgi zemu insulīna līmeni</a:t>
            </a: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9A55520F-E181-49E3-A554-92982EFA4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400" y="6423185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Uztura rekomendācijas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656" y="476673"/>
            <a:ext cx="1433552" cy="178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096" y="2262236"/>
            <a:ext cx="717149" cy="39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127" y="3854084"/>
            <a:ext cx="4147481" cy="246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282" y="4098242"/>
            <a:ext cx="4398270" cy="197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4781" y="1268761"/>
            <a:ext cx="82809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hangingPunct="1">
              <a:buFont typeface="Arial" panose="020B0604020202020204" pitchFamily="34" charset="0"/>
              <a:buChar char="•"/>
            </a:pPr>
            <a:r>
              <a:rPr lang="lv-LV" sz="2400" kern="1200" dirty="0">
                <a:solidFill>
                  <a:prstClr val="black"/>
                </a:solidFill>
                <a:latin typeface="Calibri"/>
              </a:rPr>
              <a:t>Kopumā diētas rekomendācijas 2. tipa cukura diabēta pacientiem neatšķiras no veselīga un sabalansēta uztura ieteikumiem jebkuram pieaugušajam.</a:t>
            </a:r>
          </a:p>
          <a:p>
            <a:pPr marL="342900" indent="-342900" hangingPunct="1">
              <a:buFont typeface="Arial" panose="020B0604020202020204" pitchFamily="34" charset="0"/>
              <a:buChar char="•"/>
            </a:pPr>
            <a:r>
              <a:rPr lang="lv-LV" sz="2400" kern="1200" dirty="0">
                <a:solidFill>
                  <a:prstClr val="black"/>
                </a:solidFill>
                <a:latin typeface="Calibri"/>
              </a:rPr>
              <a:t>Uztura korekcijas ļauj samazināt HbA</a:t>
            </a:r>
            <a:r>
              <a:rPr lang="lv-LV" sz="2400" kern="1200" baseline="-25000" dirty="0">
                <a:solidFill>
                  <a:prstClr val="black"/>
                </a:solidFill>
                <a:latin typeface="Calibri"/>
              </a:rPr>
              <a:t>1C </a:t>
            </a:r>
            <a:r>
              <a:rPr lang="lv-LV" sz="2400" kern="1200" dirty="0">
                <a:solidFill>
                  <a:prstClr val="black"/>
                </a:solidFill>
                <a:latin typeface="Calibri"/>
              </a:rPr>
              <a:t>par 1-2%!</a:t>
            </a:r>
          </a:p>
          <a:p>
            <a:pPr marL="342900" indent="-342900" hangingPunct="1">
              <a:buFont typeface="Arial" panose="020B0604020202020204" pitchFamily="34" charset="0"/>
              <a:buChar char="•"/>
            </a:pPr>
            <a:r>
              <a:rPr lang="lv-LV" sz="2400" kern="1200" dirty="0" err="1">
                <a:solidFill>
                  <a:prstClr val="black"/>
                </a:solidFill>
                <a:latin typeface="Calibri"/>
              </a:rPr>
              <a:t>Adipoziem</a:t>
            </a:r>
            <a:r>
              <a:rPr lang="lv-LV" sz="2400" kern="1200" dirty="0">
                <a:solidFill>
                  <a:prstClr val="black"/>
                </a:solidFill>
                <a:latin typeface="Calibri"/>
              </a:rPr>
              <a:t> pacientiem dzīvesveida pārmaiņu mērķis pirmajā pusgadā ir reducēt ķermeņa svaru par 5-10%.</a:t>
            </a:r>
          </a:p>
          <a:p>
            <a:pPr hangingPunct="1"/>
            <a:endParaRPr lang="lv-LV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8323" y="6583362"/>
            <a:ext cx="362367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lv-LV" sz="600" kern="1200" dirty="0">
                <a:solidFill>
                  <a:prstClr val="black"/>
                </a:solidFill>
                <a:latin typeface="Calibri"/>
              </a:rPr>
              <a:t>http://www.openmindnutrition.com/what-is-the-glycemic-index-list-of-low-medium-high-gi-foods/</a:t>
            </a:r>
          </a:p>
        </p:txBody>
      </p:sp>
      <p:sp>
        <p:nvSpPr>
          <p:cNvPr id="7" name="Kājenes vietturis 6">
            <a:extLst>
              <a:ext uri="{FF2B5EF4-FFF2-40B4-BE49-F238E27FC236}">
                <a16:creationId xmlns:a16="http://schemas.microsoft.com/office/drawing/2014/main" id="{F7C58631-5457-47B4-958C-210352EBE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</p:spTree>
    <p:extLst>
      <p:ext uri="{BB962C8B-B14F-4D97-AF65-F5344CB8AC3E}">
        <p14:creationId xmlns:p14="http://schemas.microsoft.com/office/powerpoint/2010/main" val="162583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Fiziskās aktivitātes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194" y="4513362"/>
            <a:ext cx="3089552" cy="20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63552" y="1268761"/>
            <a:ext cx="7488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hangingPunct="1">
              <a:buFont typeface="Arial" panose="020B0604020202020204" pitchFamily="34" charset="0"/>
              <a:buChar char="•"/>
            </a:pPr>
            <a:r>
              <a:rPr lang="lv-LV" sz="2000" kern="1200" dirty="0">
                <a:solidFill>
                  <a:prstClr val="black"/>
                </a:solidFill>
                <a:latin typeface="Calibri"/>
              </a:rPr>
              <a:t>Vidējas intensitātes fiziskās aktivitātes vismaz 2 stundas un 30 minūtes nedēļā</a:t>
            </a:r>
          </a:p>
          <a:p>
            <a:pPr marL="285750" indent="-285750" hangingPunct="1">
              <a:buFont typeface="Arial" panose="020B0604020202020204" pitchFamily="34" charset="0"/>
              <a:buChar char="•"/>
            </a:pPr>
            <a:r>
              <a:rPr lang="lv-LV" sz="2000" kern="1200" dirty="0">
                <a:solidFill>
                  <a:prstClr val="black"/>
                </a:solidFill>
                <a:latin typeface="Calibri"/>
              </a:rPr>
              <a:t>Vidējas intensitātes fizisko aktivitāšu laikā:</a:t>
            </a:r>
          </a:p>
          <a:p>
            <a:pPr marL="742950" lvl="1" indent="-285750" hangingPunct="1">
              <a:buFont typeface="Arial" panose="020B0604020202020204" pitchFamily="34" charset="0"/>
              <a:buChar char="•"/>
            </a:pPr>
            <a:r>
              <a:rPr lang="lv-LV" sz="2000" kern="1200" dirty="0">
                <a:solidFill>
                  <a:prstClr val="black"/>
                </a:solidFill>
                <a:latin typeface="Calibri"/>
              </a:rPr>
              <a:t>Vēlams sasniegt 50-75% no maksimālā pulsa (maksimālo pulsu nosaka 220 - vecums gados, bet vecākiem par 65 gadiem 206,3 - (0,711 x vecums gados)</a:t>
            </a:r>
          </a:p>
          <a:p>
            <a:pPr marL="742950" lvl="1" indent="-285750" hangingPunct="1">
              <a:buFont typeface="Arial" panose="020B0604020202020204" pitchFamily="34" charset="0"/>
              <a:buChar char="•"/>
            </a:pPr>
            <a:r>
              <a:rPr lang="lv-LV" sz="2000" kern="1200" dirty="0">
                <a:solidFill>
                  <a:prstClr val="black"/>
                </a:solidFill>
                <a:latin typeface="Calibri"/>
              </a:rPr>
              <a:t>Iespējams brīvi sarunāties</a:t>
            </a:r>
          </a:p>
          <a:p>
            <a:pPr hangingPunct="1"/>
            <a:endParaRPr lang="lv-LV" kern="1200" dirty="0">
              <a:solidFill>
                <a:prstClr val="black"/>
              </a:solidFill>
              <a:latin typeface="Calibri"/>
            </a:endParaRPr>
          </a:p>
          <a:p>
            <a:pPr marL="285750" indent="-285750" hangingPunct="1">
              <a:buFont typeface="Arial" panose="020B0604020202020204" pitchFamily="34" charset="0"/>
              <a:buChar char="•"/>
            </a:pPr>
            <a:r>
              <a:rPr lang="lv-LV" kern="1200" dirty="0">
                <a:solidFill>
                  <a:prstClr val="black"/>
                </a:solidFill>
                <a:latin typeface="Calibri"/>
              </a:rPr>
              <a:t>Piemēri: balles dejas, </a:t>
            </a:r>
            <a:r>
              <a:rPr lang="lv-LV" kern="1200" dirty="0" err="1">
                <a:solidFill>
                  <a:prstClr val="black"/>
                </a:solidFill>
                <a:latin typeface="Calibri"/>
              </a:rPr>
              <a:t>līnijdejas</a:t>
            </a:r>
            <a:r>
              <a:rPr lang="lv-LV" kern="1200" dirty="0">
                <a:solidFill>
                  <a:prstClr val="black"/>
                </a:solidFill>
                <a:latin typeface="Calibri"/>
              </a:rPr>
              <a:t>, riteņbraukšana pa līdzenu vai </a:t>
            </a:r>
            <a:r>
              <a:rPr lang="lv-LV" kern="1200" dirty="0" err="1">
                <a:solidFill>
                  <a:prstClr val="black"/>
                </a:solidFill>
                <a:latin typeface="Calibri"/>
              </a:rPr>
              <a:t>ndaudz</a:t>
            </a:r>
            <a:r>
              <a:rPr lang="lv-LV" kern="1200" dirty="0">
                <a:solidFill>
                  <a:prstClr val="black"/>
                </a:solidFill>
                <a:latin typeface="Calibri"/>
              </a:rPr>
              <a:t> paugurainu reljefu, kanoe </a:t>
            </a:r>
            <a:r>
              <a:rPr lang="lv-LV" kern="1200" dirty="0" err="1">
                <a:solidFill>
                  <a:prstClr val="black"/>
                </a:solidFill>
                <a:latin typeface="Calibri"/>
              </a:rPr>
              <a:t>laivošana</a:t>
            </a:r>
            <a:r>
              <a:rPr lang="lv-LV" kern="1200" dirty="0">
                <a:solidFill>
                  <a:prstClr val="black"/>
                </a:solidFill>
                <a:latin typeface="Calibri"/>
              </a:rPr>
              <a:t>, dārzkopība – lapu grābšana, krūmu apgriešana, </a:t>
            </a:r>
            <a:r>
              <a:rPr lang="lv-LV" kern="1200" dirty="0" err="1">
                <a:solidFill>
                  <a:prstClr val="black"/>
                </a:solidFill>
                <a:latin typeface="Calibri"/>
              </a:rPr>
              <a:t>voleibols</a:t>
            </a:r>
            <a:r>
              <a:rPr lang="lv-LV" kern="1200" dirty="0">
                <a:solidFill>
                  <a:prstClr val="black"/>
                </a:solidFill>
                <a:latin typeface="Calibri"/>
              </a:rPr>
              <a:t>, teniss, braukšana manuālā </a:t>
            </a:r>
            <a:r>
              <a:rPr lang="lv-LV" kern="1200" dirty="0" err="1">
                <a:solidFill>
                  <a:prstClr val="black"/>
                </a:solidFill>
                <a:latin typeface="Calibri"/>
              </a:rPr>
              <a:t>ratiņkrēslā</a:t>
            </a:r>
            <a:r>
              <a:rPr lang="lv-LV" kern="1200" dirty="0">
                <a:solidFill>
                  <a:prstClr val="black"/>
                </a:solidFill>
                <a:latin typeface="Calibri"/>
              </a:rPr>
              <a:t>, ūdens aerobika, pastaigas </a:t>
            </a:r>
            <a:r>
              <a:rPr lang="lv-LV" b="1" kern="1200" dirty="0">
                <a:solidFill>
                  <a:prstClr val="black"/>
                </a:solidFill>
                <a:latin typeface="Calibri"/>
              </a:rPr>
              <a:t>mundrā solī</a:t>
            </a:r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6995376E-7E28-4F33-B836-328032EA0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</p:spTree>
    <p:extLst>
      <p:ext uri="{BB962C8B-B14F-4D97-AF65-F5344CB8AC3E}">
        <p14:creationId xmlns:p14="http://schemas.microsoft.com/office/powerpoint/2010/main" val="2463038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3266" y="719666"/>
            <a:ext cx="4064001" cy="5418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Screen Shot 2019-03-09 at 06.57.42.png" descr="Screen Shot 2019-03-09 at 06.57.4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007" y="456348"/>
            <a:ext cx="7411947" cy="5649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ttēls 1">
            <a:extLst>
              <a:ext uri="{FF2B5EF4-FFF2-40B4-BE49-F238E27FC236}">
                <a16:creationId xmlns:a16="http://schemas.microsoft.com/office/drawing/2014/main" id="{9D80E013-A629-4162-B349-473A659DA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940" y="6347682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creen Shot 2018-11-25 at 20.16.57.png" descr="Screen Shot 2018-11-25 at 20.16.57.png"/>
          <p:cNvPicPr>
            <a:picLocks noChangeAspect="1"/>
          </p:cNvPicPr>
          <p:nvPr/>
        </p:nvPicPr>
        <p:blipFill>
          <a:blip r:embed="rId2">
            <a:extLst/>
          </a:blip>
          <a:srcRect t="1332" b="1332"/>
          <a:stretch>
            <a:fillRect/>
          </a:stretch>
        </p:blipFill>
        <p:spPr>
          <a:xfrm>
            <a:off x="1709291" y="1806029"/>
            <a:ext cx="6188274" cy="2782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Screen Shot 2018-11-25 at 20.21.55.png" descr="Screen Shot 2018-11-25 at 20.21.55.png"/>
          <p:cNvPicPr>
            <a:picLocks noChangeAspect="1"/>
          </p:cNvPicPr>
          <p:nvPr/>
        </p:nvPicPr>
        <p:blipFill>
          <a:blip r:embed="rId3">
            <a:extLst/>
          </a:blip>
          <a:srcRect t="8662" b="8662"/>
          <a:stretch>
            <a:fillRect/>
          </a:stretch>
        </p:blipFill>
        <p:spPr>
          <a:xfrm>
            <a:off x="7784827" y="1955601"/>
            <a:ext cx="2677791" cy="2847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Screen Shot 2018-11-25 at 20.23.03.png" descr="Screen Shot 2018-11-25 at 20.23.03.png"/>
          <p:cNvPicPr>
            <a:picLocks noChangeAspect="1"/>
          </p:cNvPicPr>
          <p:nvPr/>
        </p:nvPicPr>
        <p:blipFill>
          <a:blip r:embed="rId4">
            <a:extLst/>
          </a:blip>
          <a:srcRect l="5503" r="5503"/>
          <a:stretch>
            <a:fillRect/>
          </a:stretch>
        </p:blipFill>
        <p:spPr>
          <a:xfrm>
            <a:off x="7878554" y="4766220"/>
            <a:ext cx="2584596" cy="678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ttēls 1">
            <a:extLst>
              <a:ext uri="{FF2B5EF4-FFF2-40B4-BE49-F238E27FC236}">
                <a16:creationId xmlns:a16="http://schemas.microsoft.com/office/drawing/2014/main" id="{66707F7C-256B-48F9-A6A5-61AF1FABF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720" y="6374895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Virsrakst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Metformīns</a:t>
            </a:r>
          </a:p>
        </p:txBody>
      </p:sp>
      <p:sp>
        <p:nvSpPr>
          <p:cNvPr id="270" name="Satura vietturis 2"/>
          <p:cNvSpPr txBox="1">
            <a:spLocks noGrp="1"/>
          </p:cNvSpPr>
          <p:nvPr>
            <p:ph type="body" idx="1"/>
          </p:nvPr>
        </p:nvSpPr>
        <p:spPr>
          <a:xfrm>
            <a:off x="651802" y="1463039"/>
            <a:ext cx="10888396" cy="489331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 sz="2500"/>
            </a:pPr>
            <a:r>
              <a:t>Pirmās izvēles medikaments 2. tipa cukura diabēta ārstēšanā</a:t>
            </a:r>
          </a:p>
          <a:p>
            <a:pPr>
              <a:lnSpc>
                <a:spcPct val="81000"/>
              </a:lnSpc>
              <a:defRPr sz="2500"/>
            </a:pPr>
            <a:r>
              <a:t>Neizraisa hipoglikēmijas, nepalielina svaru</a:t>
            </a:r>
          </a:p>
          <a:p>
            <a:pPr>
              <a:lnSpc>
                <a:spcPct val="81000"/>
              </a:lnSpc>
              <a:defRPr sz="2500"/>
            </a:pPr>
            <a:r>
              <a:t>Terapeitiskā deva </a:t>
            </a:r>
            <a:r>
              <a:rPr b="1"/>
              <a:t>2000 </a:t>
            </a:r>
            <a:r>
              <a:t>mg dienā, maksimālā deva 2550 mg dienā.</a:t>
            </a:r>
          </a:p>
          <a:p>
            <a:pPr>
              <a:lnSpc>
                <a:spcPct val="81000"/>
              </a:lnSpc>
              <a:defRPr sz="2500"/>
            </a:pPr>
            <a:r>
              <a:t>Tā kā iespējamas gastrointestinālas blaknes, lieto ēšanas laikā vai pēc ēšanas, devu palielina pakāpeniski:</a:t>
            </a:r>
          </a:p>
          <a:p>
            <a:pPr>
              <a:lnSpc>
                <a:spcPct val="81000"/>
              </a:lnSpc>
              <a:defRPr sz="2500"/>
            </a:pPr>
            <a:endParaRPr/>
          </a:p>
          <a:p>
            <a:pPr>
              <a:lnSpc>
                <a:spcPct val="81000"/>
              </a:lnSpc>
              <a:defRPr sz="2500"/>
            </a:pPr>
            <a:endParaRPr/>
          </a:p>
          <a:p>
            <a:pPr>
              <a:lnSpc>
                <a:spcPct val="81000"/>
              </a:lnSpc>
              <a:defRPr sz="2500"/>
            </a:pPr>
            <a:endParaRPr/>
          </a:p>
          <a:p>
            <a:pPr>
              <a:lnSpc>
                <a:spcPct val="81000"/>
              </a:lnSpc>
              <a:defRPr sz="2500"/>
            </a:pPr>
            <a:endParaRPr/>
          </a:p>
          <a:p>
            <a:pPr>
              <a:lnSpc>
                <a:spcPct val="81000"/>
              </a:lnSpc>
              <a:defRPr sz="2500"/>
            </a:pPr>
            <a:endParaRPr/>
          </a:p>
          <a:p>
            <a:pPr>
              <a:lnSpc>
                <a:spcPct val="81000"/>
              </a:lnSpc>
              <a:defRPr sz="2500"/>
            </a:pPr>
            <a:r>
              <a:t>Ja gastrointestinālas blaknes, pāriet uz Glucophage </a:t>
            </a:r>
            <a:r>
              <a:rPr b="1"/>
              <a:t>XR</a:t>
            </a:r>
          </a:p>
        </p:txBody>
      </p:sp>
      <p:sp>
        <p:nvSpPr>
          <p:cNvPr id="271" name="TextBox 4"/>
          <p:cNvSpPr txBox="1"/>
          <p:nvPr/>
        </p:nvSpPr>
        <p:spPr>
          <a:xfrm>
            <a:off x="9264777" y="6372859"/>
            <a:ext cx="2736305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800"/>
            </a:pPr>
            <a:r>
              <a:rPr dirty="0"/>
              <a:t>Chatterjee S et </a:t>
            </a:r>
            <a:r>
              <a:rPr dirty="0" err="1"/>
              <a:t>al.Type</a:t>
            </a:r>
            <a:r>
              <a:rPr dirty="0"/>
              <a:t> 2 Diabetes.  Lancet. 2017 Feb 10.</a:t>
            </a:r>
          </a:p>
        </p:txBody>
      </p:sp>
      <p:pic>
        <p:nvPicPr>
          <p:cNvPr id="272" name="Attēls 5" descr="Attēls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1149" y="3429000"/>
            <a:ext cx="7195799" cy="2324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ttēls 1">
            <a:extLst>
              <a:ext uri="{FF2B5EF4-FFF2-40B4-BE49-F238E27FC236}">
                <a16:creationId xmlns:a16="http://schemas.microsoft.com/office/drawing/2014/main" id="{35DA345C-7417-4462-800D-C125ADD39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653" y="6492208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Virsrakst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Metformīns</a:t>
            </a:r>
          </a:p>
        </p:txBody>
      </p:sp>
      <p:sp>
        <p:nvSpPr>
          <p:cNvPr id="275" name="Satura vietturis 2"/>
          <p:cNvSpPr txBox="1">
            <a:spLocks noGrp="1"/>
          </p:cNvSpPr>
          <p:nvPr>
            <p:ph type="body" idx="1"/>
          </p:nvPr>
        </p:nvSpPr>
        <p:spPr>
          <a:xfrm>
            <a:off x="661181" y="1379313"/>
            <a:ext cx="9857113" cy="416943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 sz="2500"/>
            </a:pPr>
            <a:r>
              <a:rPr dirty="0"/>
              <a:t>Ja GFĀ </a:t>
            </a:r>
            <a:r>
              <a:rPr b="1" dirty="0"/>
              <a:t>&lt;44 ml/min, </a:t>
            </a:r>
            <a:r>
              <a:rPr dirty="0" err="1"/>
              <a:t>metformīnu</a:t>
            </a:r>
            <a:r>
              <a:rPr dirty="0"/>
              <a:t> </a:t>
            </a:r>
            <a:r>
              <a:rPr dirty="0" err="1"/>
              <a:t>neuzsāk</a:t>
            </a:r>
            <a:endParaRPr dirty="0"/>
          </a:p>
          <a:p>
            <a:pPr>
              <a:lnSpc>
                <a:spcPct val="81000"/>
              </a:lnSpc>
              <a:defRPr sz="2500"/>
            </a:pPr>
            <a:r>
              <a:rPr dirty="0"/>
              <a:t>Ja GFĀ </a:t>
            </a:r>
            <a:r>
              <a:rPr b="1" dirty="0"/>
              <a:t>44-30</a:t>
            </a:r>
            <a:r>
              <a:rPr dirty="0"/>
              <a:t> ml/min, </a:t>
            </a:r>
            <a:r>
              <a:rPr dirty="0" err="1"/>
              <a:t>metformīna</a:t>
            </a:r>
            <a:r>
              <a:rPr dirty="0"/>
              <a:t> </a:t>
            </a:r>
            <a:r>
              <a:rPr dirty="0" err="1"/>
              <a:t>devu</a:t>
            </a:r>
            <a:r>
              <a:rPr dirty="0"/>
              <a:t> </a:t>
            </a:r>
            <a:r>
              <a:rPr dirty="0" err="1"/>
              <a:t>mazina</a:t>
            </a:r>
            <a:r>
              <a:rPr dirty="0"/>
              <a:t> </a:t>
            </a:r>
            <a:r>
              <a:rPr dirty="0" err="1"/>
              <a:t>līdz</a:t>
            </a:r>
            <a:r>
              <a:rPr dirty="0"/>
              <a:t> 1000 mg </a:t>
            </a:r>
            <a:r>
              <a:rPr dirty="0" err="1"/>
              <a:t>dienā</a:t>
            </a:r>
            <a:endParaRPr dirty="0"/>
          </a:p>
          <a:p>
            <a:pPr>
              <a:lnSpc>
                <a:spcPct val="81000"/>
              </a:lnSpc>
              <a:defRPr sz="2500"/>
            </a:pPr>
            <a:r>
              <a:rPr dirty="0"/>
              <a:t>Ja GFĀ </a:t>
            </a:r>
            <a:r>
              <a:rPr b="1" dirty="0"/>
              <a:t>&lt;30 </a:t>
            </a:r>
            <a:r>
              <a:rPr dirty="0"/>
              <a:t>ml/min, </a:t>
            </a:r>
            <a:r>
              <a:rPr dirty="0" err="1"/>
              <a:t>metformīns</a:t>
            </a:r>
            <a:r>
              <a:rPr dirty="0"/>
              <a:t> </a:t>
            </a:r>
            <a:r>
              <a:rPr dirty="0" err="1"/>
              <a:t>kontrindicēts</a:t>
            </a:r>
            <a:r>
              <a:rPr dirty="0"/>
              <a:t>!</a:t>
            </a:r>
          </a:p>
          <a:p>
            <a:pPr>
              <a:lnSpc>
                <a:spcPct val="81000"/>
              </a:lnSpc>
              <a:defRPr sz="2500"/>
            </a:pPr>
            <a:r>
              <a:rPr dirty="0"/>
              <a:t>GFĀ </a:t>
            </a:r>
            <a:r>
              <a:rPr dirty="0" err="1"/>
              <a:t>nosakāms</a:t>
            </a:r>
            <a:r>
              <a:rPr dirty="0"/>
              <a:t> </a:t>
            </a:r>
            <a:r>
              <a:rPr dirty="0" err="1"/>
              <a:t>vismaz</a:t>
            </a:r>
            <a:r>
              <a:rPr dirty="0"/>
              <a:t> 1 x </a:t>
            </a:r>
            <a:r>
              <a:rPr dirty="0" err="1"/>
              <a:t>gadā</a:t>
            </a:r>
            <a:endParaRPr dirty="0"/>
          </a:p>
          <a:p>
            <a:pPr>
              <a:lnSpc>
                <a:spcPct val="81000"/>
              </a:lnSpc>
              <a:defRPr sz="2500"/>
            </a:pPr>
            <a:r>
              <a:rPr dirty="0" err="1"/>
              <a:t>Metformīns</a:t>
            </a:r>
            <a:r>
              <a:rPr dirty="0"/>
              <a:t> </a:t>
            </a:r>
            <a:r>
              <a:rPr dirty="0" err="1"/>
              <a:t>kontrindicēts</a:t>
            </a:r>
            <a:r>
              <a:rPr dirty="0"/>
              <a:t> pie </a:t>
            </a:r>
            <a:r>
              <a:rPr dirty="0" err="1"/>
              <a:t>akūtas</a:t>
            </a:r>
            <a:r>
              <a:rPr dirty="0"/>
              <a:t> </a:t>
            </a:r>
            <a:r>
              <a:rPr dirty="0" err="1"/>
              <a:t>sirds</a:t>
            </a:r>
            <a:r>
              <a:rPr dirty="0"/>
              <a:t> </a:t>
            </a:r>
            <a:r>
              <a:rPr dirty="0" err="1"/>
              <a:t>mazspējas</a:t>
            </a:r>
            <a:endParaRPr dirty="0"/>
          </a:p>
          <a:p>
            <a:pPr>
              <a:lnSpc>
                <a:spcPct val="81000"/>
              </a:lnSpc>
              <a:defRPr sz="2500"/>
            </a:pPr>
            <a:r>
              <a:rPr dirty="0" err="1"/>
              <a:t>Metformīnu</a:t>
            </a:r>
            <a:r>
              <a:rPr dirty="0"/>
              <a:t> </a:t>
            </a:r>
            <a:r>
              <a:rPr dirty="0" err="1"/>
              <a:t>īslaicīgi</a:t>
            </a:r>
            <a:r>
              <a:rPr dirty="0"/>
              <a:t> </a:t>
            </a:r>
            <a:r>
              <a:rPr dirty="0" err="1"/>
              <a:t>pārtrauc</a:t>
            </a:r>
            <a:r>
              <a:rPr dirty="0"/>
              <a:t> </a:t>
            </a:r>
            <a:r>
              <a:rPr dirty="0" err="1"/>
              <a:t>pirms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/v </a:t>
            </a:r>
            <a:r>
              <a:rPr dirty="0" err="1"/>
              <a:t>kontrastvielas</a:t>
            </a:r>
            <a:r>
              <a:rPr dirty="0"/>
              <a:t>, </a:t>
            </a:r>
            <a:r>
              <a:rPr dirty="0" err="1"/>
              <a:t>ķirurģiskām</a:t>
            </a:r>
            <a:r>
              <a:rPr dirty="0"/>
              <a:t> </a:t>
            </a:r>
            <a:r>
              <a:rPr dirty="0" err="1"/>
              <a:t>operācijām</a:t>
            </a:r>
            <a:r>
              <a:rPr dirty="0"/>
              <a:t> un  pie </a:t>
            </a:r>
            <a:r>
              <a:rPr dirty="0" err="1"/>
              <a:t>hipoksēmijas</a:t>
            </a:r>
            <a:r>
              <a:rPr dirty="0"/>
              <a:t>, </a:t>
            </a:r>
            <a:r>
              <a:rPr dirty="0" err="1"/>
              <a:t>dehidratācijas</a:t>
            </a:r>
            <a:r>
              <a:rPr dirty="0"/>
              <a:t> </a:t>
            </a:r>
            <a:r>
              <a:rPr dirty="0" err="1"/>
              <a:t>vai</a:t>
            </a:r>
            <a:r>
              <a:rPr dirty="0"/>
              <a:t> </a:t>
            </a:r>
            <a:r>
              <a:rPr dirty="0" err="1"/>
              <a:t>sepša</a:t>
            </a:r>
            <a:endParaRPr dirty="0"/>
          </a:p>
          <a:p>
            <a:pPr>
              <a:lnSpc>
                <a:spcPct val="81000"/>
              </a:lnSpc>
              <a:defRPr sz="2500"/>
            </a:pPr>
            <a:r>
              <a:rPr dirty="0" err="1"/>
              <a:t>Papildus</a:t>
            </a:r>
            <a:r>
              <a:rPr dirty="0"/>
              <a:t> </a:t>
            </a:r>
            <a:r>
              <a:rPr dirty="0" err="1"/>
              <a:t>pozitīvs</a:t>
            </a:r>
            <a:r>
              <a:rPr dirty="0"/>
              <a:t> </a:t>
            </a:r>
            <a:r>
              <a:rPr dirty="0" err="1"/>
              <a:t>efekts</a:t>
            </a:r>
            <a:r>
              <a:rPr dirty="0"/>
              <a:t> </a:t>
            </a:r>
            <a:r>
              <a:rPr dirty="0" err="1"/>
              <a:t>pacientiem</a:t>
            </a:r>
            <a:r>
              <a:rPr dirty="0"/>
              <a:t> </a:t>
            </a:r>
            <a:r>
              <a:rPr dirty="0" err="1"/>
              <a:t>ar</a:t>
            </a:r>
            <a:r>
              <a:rPr dirty="0"/>
              <a:t> </a:t>
            </a:r>
            <a:r>
              <a:rPr dirty="0" err="1"/>
              <a:t>vēzi</a:t>
            </a:r>
            <a:r>
              <a:rPr dirty="0"/>
              <a:t>, </a:t>
            </a:r>
            <a:r>
              <a:rPr dirty="0" err="1"/>
              <a:t>psoriāzi</a:t>
            </a:r>
            <a:r>
              <a:rPr dirty="0"/>
              <a:t>, </a:t>
            </a:r>
            <a:r>
              <a:rPr dirty="0" err="1"/>
              <a:t>šizofrēniju</a:t>
            </a:r>
            <a:r>
              <a:rPr dirty="0"/>
              <a:t> un </a:t>
            </a:r>
            <a:r>
              <a:rPr dirty="0" err="1"/>
              <a:t>kognitīvo</a:t>
            </a:r>
            <a:r>
              <a:rPr dirty="0"/>
              <a:t> </a:t>
            </a:r>
            <a:r>
              <a:rPr dirty="0" err="1"/>
              <a:t>deficītu</a:t>
            </a:r>
            <a:r>
              <a:rPr dirty="0"/>
              <a:t>. </a:t>
            </a:r>
            <a:r>
              <a:rPr dirty="0" err="1"/>
              <a:t>Pacientiem</a:t>
            </a:r>
            <a:r>
              <a:rPr dirty="0"/>
              <a:t> </a:t>
            </a:r>
            <a:r>
              <a:rPr dirty="0" err="1"/>
              <a:t>ar</a:t>
            </a:r>
            <a:r>
              <a:rPr dirty="0"/>
              <a:t> </a:t>
            </a:r>
            <a:r>
              <a:rPr dirty="0" err="1"/>
              <a:t>taukaino</a:t>
            </a:r>
            <a:r>
              <a:rPr dirty="0"/>
              <a:t> </a:t>
            </a:r>
            <a:r>
              <a:rPr dirty="0" err="1"/>
              <a:t>hepatozi</a:t>
            </a:r>
            <a:r>
              <a:rPr dirty="0"/>
              <a:t>, </a:t>
            </a:r>
            <a:r>
              <a:rPr dirty="0" err="1"/>
              <a:t>vīrushepatīta</a:t>
            </a:r>
            <a:r>
              <a:rPr dirty="0"/>
              <a:t> C </a:t>
            </a:r>
            <a:r>
              <a:rPr dirty="0" err="1"/>
              <a:t>izraisītu</a:t>
            </a:r>
            <a:r>
              <a:rPr dirty="0"/>
              <a:t> </a:t>
            </a:r>
            <a:r>
              <a:rPr dirty="0" err="1"/>
              <a:t>aknu</a:t>
            </a:r>
            <a:r>
              <a:rPr dirty="0"/>
              <a:t> </a:t>
            </a:r>
            <a:r>
              <a:rPr dirty="0" err="1"/>
              <a:t>cirozi</a:t>
            </a:r>
            <a:r>
              <a:rPr dirty="0"/>
              <a:t>  </a:t>
            </a:r>
            <a:r>
              <a:rPr dirty="0" err="1"/>
              <a:t>mazina</a:t>
            </a:r>
            <a:r>
              <a:rPr dirty="0"/>
              <a:t> </a:t>
            </a:r>
            <a:r>
              <a:rPr dirty="0" err="1"/>
              <a:t>hepatocelulāras</a:t>
            </a:r>
            <a:r>
              <a:rPr dirty="0"/>
              <a:t> </a:t>
            </a:r>
            <a:r>
              <a:rPr dirty="0" err="1"/>
              <a:t>karcinomas</a:t>
            </a:r>
            <a:r>
              <a:rPr dirty="0"/>
              <a:t> </a:t>
            </a:r>
            <a:r>
              <a:rPr dirty="0" err="1"/>
              <a:t>attīstības</a:t>
            </a:r>
            <a:r>
              <a:rPr dirty="0"/>
              <a:t> </a:t>
            </a:r>
            <a:r>
              <a:rPr dirty="0" err="1"/>
              <a:t>risku</a:t>
            </a:r>
            <a:endParaRPr dirty="0"/>
          </a:p>
        </p:txBody>
      </p:sp>
      <p:sp>
        <p:nvSpPr>
          <p:cNvPr id="276" name="TextBox 4"/>
          <p:cNvSpPr txBox="1"/>
          <p:nvPr/>
        </p:nvSpPr>
        <p:spPr>
          <a:xfrm>
            <a:off x="9455695" y="6423621"/>
            <a:ext cx="2736305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800"/>
            </a:pPr>
            <a:r>
              <a:rPr dirty="0"/>
              <a:t>Chatterjee S et </a:t>
            </a:r>
            <a:r>
              <a:rPr dirty="0" err="1"/>
              <a:t>al.Type</a:t>
            </a:r>
            <a:r>
              <a:rPr dirty="0"/>
              <a:t> 2 Diabetes.  Lancet. 2017 Feb 10.</a:t>
            </a: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0FE0E5D4-CA82-4F27-B330-EA4355DA4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029" y="6429528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err="1"/>
              <a:t>Sulfonilurīnvielas</a:t>
            </a:r>
            <a:r>
              <a:rPr lang="lv-LV" dirty="0"/>
              <a:t> grupas medikamenti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lv-LV" dirty="0"/>
              <a:t>Insulīna sekrēcijas stimulēšana aizkuņģa dziedzera beta šūnās</a:t>
            </a:r>
          </a:p>
          <a:p>
            <a:r>
              <a:rPr lang="lv-LV" dirty="0"/>
              <a:t>Samazina HbA</a:t>
            </a:r>
            <a:r>
              <a:rPr lang="lv-LV" baseline="-25000" dirty="0"/>
              <a:t>1C</a:t>
            </a:r>
            <a:r>
              <a:rPr lang="lv-LV" dirty="0"/>
              <a:t> vidēji par 1-2%</a:t>
            </a:r>
          </a:p>
          <a:p>
            <a:r>
              <a:rPr lang="lv-LV" dirty="0"/>
              <a:t>Traucē miokarda adaptēšanos </a:t>
            </a:r>
            <a:r>
              <a:rPr lang="lv-LV" dirty="0" err="1"/>
              <a:t>hipoksijai</a:t>
            </a:r>
            <a:r>
              <a:rPr lang="lv-LV" dirty="0"/>
              <a:t>, </a:t>
            </a:r>
            <a:r>
              <a:rPr lang="lv-LV" dirty="0" err="1"/>
              <a:t>hipoglikēmijai</a:t>
            </a:r>
            <a:r>
              <a:rPr lang="lv-LV" dirty="0"/>
              <a:t> kombinējoties ar </a:t>
            </a:r>
            <a:r>
              <a:rPr lang="lv-LV" dirty="0" err="1"/>
              <a:t>kardiovaskulāriem</a:t>
            </a:r>
            <a:r>
              <a:rPr lang="lv-LV" dirty="0"/>
              <a:t> notikumiem, padziļinās sirds </a:t>
            </a:r>
            <a:r>
              <a:rPr lang="lv-LV" dirty="0" err="1"/>
              <a:t>hipoksija</a:t>
            </a:r>
            <a:r>
              <a:rPr lang="lv-LV" dirty="0"/>
              <a:t>, pieaug ritma traucējumi un </a:t>
            </a:r>
            <a:r>
              <a:rPr lang="lv-LV" dirty="0" err="1"/>
              <a:t>trombožu</a:t>
            </a:r>
            <a:r>
              <a:rPr lang="lv-LV" dirty="0"/>
              <a:t> risks →</a:t>
            </a:r>
            <a:r>
              <a:rPr lang="lv-LV" b="1" dirty="0"/>
              <a:t> SU pacientiem ar KSS lietojami ļoti piesardzīgi</a:t>
            </a:r>
          </a:p>
          <a:p>
            <a:r>
              <a:rPr lang="lv-LV" b="1" dirty="0" err="1"/>
              <a:t>Hipoglikēmiju</a:t>
            </a:r>
            <a:r>
              <a:rPr lang="lv-LV" b="1" dirty="0"/>
              <a:t> risks, svara pieauguma risks, iespējams palielina </a:t>
            </a:r>
            <a:r>
              <a:rPr lang="lv-LV" b="1" dirty="0" err="1"/>
              <a:t>kardiovaskulāro</a:t>
            </a:r>
            <a:r>
              <a:rPr lang="lv-LV" b="1" dirty="0"/>
              <a:t> notikumu risku</a:t>
            </a:r>
          </a:p>
          <a:p>
            <a:r>
              <a:rPr lang="lv-LV" dirty="0"/>
              <a:t>Kontrindicēti smagu aknu darbības traucējumu gadījumā, grūtniecības un laktācijas laikā, saņemot </a:t>
            </a:r>
            <a:r>
              <a:rPr lang="lv-LV" dirty="0" err="1"/>
              <a:t>mikonazolu</a:t>
            </a:r>
            <a:endParaRPr lang="lv-LV" dirty="0"/>
          </a:p>
          <a:p>
            <a:r>
              <a:rPr lang="lv-LV" dirty="0"/>
              <a:t>Neiesaka, ja GFĀ &lt; 45 ml/min</a:t>
            </a:r>
          </a:p>
          <a:p>
            <a:r>
              <a:rPr lang="lv-LV" dirty="0"/>
              <a:t>Vecākiem par 65 gadiem uzsāk ar pusi no standarta </a:t>
            </a:r>
            <a:r>
              <a:rPr lang="lv-LV" dirty="0" err="1"/>
              <a:t>sākumdevas</a:t>
            </a:r>
            <a:r>
              <a:rPr lang="lv-LV" dirty="0"/>
              <a:t>.</a:t>
            </a:r>
          </a:p>
          <a:p>
            <a:endParaRPr lang="lv-LV" dirty="0"/>
          </a:p>
          <a:p>
            <a:r>
              <a:rPr lang="lv-LV" dirty="0" err="1"/>
              <a:t>Jatrogēna</a:t>
            </a:r>
            <a:r>
              <a:rPr lang="lv-LV" dirty="0"/>
              <a:t> </a:t>
            </a:r>
            <a:r>
              <a:rPr lang="lv-LV" dirty="0" err="1"/>
              <a:t>hipoglikēmija</a:t>
            </a:r>
            <a:r>
              <a:rPr lang="lv-LV" dirty="0"/>
              <a:t> – visas epizodes ar pazeminātu glikozes līmeni asinīs, kas pakļauj pacienta veselību iespējamam kaitējumam</a:t>
            </a:r>
          </a:p>
          <a:p>
            <a:endParaRPr lang="lv-LV" dirty="0"/>
          </a:p>
        </p:txBody>
      </p:sp>
      <p:sp>
        <p:nvSpPr>
          <p:cNvPr id="5" name="TextBox 4"/>
          <p:cNvSpPr txBox="1"/>
          <p:nvPr/>
        </p:nvSpPr>
        <p:spPr>
          <a:xfrm>
            <a:off x="7308726" y="6475413"/>
            <a:ext cx="2880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da-DK" sz="800" kern="1200" dirty="0">
                <a:solidFill>
                  <a:prstClr val="black"/>
                </a:solidFill>
                <a:latin typeface="Calibri"/>
              </a:rPr>
              <a:t>Chatterjee S</a:t>
            </a:r>
            <a:r>
              <a:rPr lang="lv-LV" sz="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a-DK" sz="800" kern="1200" dirty="0">
                <a:solidFill>
                  <a:prstClr val="black"/>
                </a:solidFill>
                <a:latin typeface="Calibri"/>
              </a:rPr>
              <a:t>et al.Type 2 Diabetes</a:t>
            </a:r>
            <a:r>
              <a:rPr lang="lv-LV" sz="800" kern="1200" dirty="0">
                <a:solidFill>
                  <a:prstClr val="black"/>
                </a:solidFill>
                <a:latin typeface="Calibri"/>
              </a:rPr>
              <a:t>.</a:t>
            </a:r>
            <a:r>
              <a:rPr lang="da-DK" sz="800" kern="1200" dirty="0">
                <a:solidFill>
                  <a:prstClr val="black"/>
                </a:solidFill>
                <a:latin typeface="Calibri"/>
              </a:rPr>
              <a:t>  Lancet. 2017 Feb 10.</a:t>
            </a:r>
          </a:p>
          <a:p>
            <a:pPr hangingPunct="1"/>
            <a:endParaRPr lang="lv-LV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Kājenes vietturis 6">
            <a:extLst>
              <a:ext uri="{FF2B5EF4-FFF2-40B4-BE49-F238E27FC236}">
                <a16:creationId xmlns:a16="http://schemas.microsoft.com/office/drawing/2014/main" id="{DC69EBF3-FB85-4E25-B420-DC4B2587F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</p:spTree>
    <p:extLst>
      <p:ext uri="{BB962C8B-B14F-4D97-AF65-F5344CB8AC3E}">
        <p14:creationId xmlns:p14="http://schemas.microsoft.com/office/powerpoint/2010/main" val="1954781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Virsraksts 1"/>
          <p:cNvSpPr txBox="1">
            <a:spLocks noGrp="1"/>
          </p:cNvSpPr>
          <p:nvPr>
            <p:ph type="title"/>
          </p:nvPr>
        </p:nvSpPr>
        <p:spPr>
          <a:xfrm>
            <a:off x="1834717" y="0"/>
            <a:ext cx="8229601" cy="1143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Literatūra latviešu valodā</a:t>
            </a:r>
          </a:p>
        </p:txBody>
      </p:sp>
      <p:sp>
        <p:nvSpPr>
          <p:cNvPr id="137" name="Satura vietturis 4"/>
          <p:cNvSpPr txBox="1">
            <a:spLocks noGrp="1"/>
          </p:cNvSpPr>
          <p:nvPr>
            <p:ph type="body" sz="half" idx="1"/>
          </p:nvPr>
        </p:nvSpPr>
        <p:spPr>
          <a:xfrm>
            <a:off x="368967" y="1173611"/>
            <a:ext cx="7948133" cy="3092337"/>
          </a:xfrm>
          <a:prstGeom prst="rect">
            <a:avLst/>
          </a:prstGeom>
        </p:spPr>
        <p:txBody>
          <a:bodyPr/>
          <a:lstStyle/>
          <a:p>
            <a:pPr marL="226313" indent="-226313" defTabSz="905255">
              <a:spcBef>
                <a:spcPts val="900"/>
              </a:spcBef>
              <a:defRPr sz="1979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I. Konrāde, G. Krūmiņa, L. Ārente «Cukura diabēta ABC»</a:t>
            </a:r>
          </a:p>
          <a:p>
            <a:pPr marL="0" indent="0" defTabSz="905255">
              <a:spcBef>
                <a:spcPts val="900"/>
              </a:spcBef>
              <a:buSzTx/>
              <a:buNone/>
              <a:defRPr sz="1979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  <a:p>
            <a:pPr marL="226313" indent="-226313" defTabSz="905255">
              <a:spcBef>
                <a:spcPts val="900"/>
              </a:spcBef>
              <a:defRPr sz="1979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R. Hanas «1. tipa cukura diabēts Bērniem, pusaudžiem un pieaugušajiem» (</a:t>
            </a:r>
            <a:r>
              <a:rPr sz="1188"/>
              <a:t>http://www.diabets.lv/uploads/files/images/materi%C4%81li%202/gramata-lapas.pdf</a:t>
            </a:r>
            <a:r>
              <a:t>)</a:t>
            </a:r>
          </a:p>
          <a:p>
            <a:pPr marL="226313" indent="-226313" defTabSz="905255">
              <a:spcBef>
                <a:spcPts val="900"/>
              </a:spcBef>
              <a:defRPr sz="1979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  <a:p>
            <a:pPr marL="226313" indent="-226313" defTabSz="905255">
              <a:spcBef>
                <a:spcPts val="900"/>
              </a:spcBef>
              <a:defRPr sz="1979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Prof. A. Lejnieka redakcijā «Klīniskā medicīna» 2. grāmata,                      asoc. prof. I. Konrādes sarakstītā sadaļa «Iekšējās sekrēcijas dziedzeri un ar tiem saistītās slimības» </a:t>
            </a:r>
          </a:p>
        </p:txBody>
      </p:sp>
      <p:pic>
        <p:nvPicPr>
          <p:cNvPr id="13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83401" y="331371"/>
            <a:ext cx="1441701" cy="2002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46212"/>
          <a:stretch>
            <a:fillRect/>
          </a:stretch>
        </p:blipFill>
        <p:spPr>
          <a:xfrm>
            <a:off x="8983401" y="4460513"/>
            <a:ext cx="1913283" cy="2170870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TextBox 8"/>
          <p:cNvSpPr txBox="1"/>
          <p:nvPr/>
        </p:nvSpPr>
        <p:spPr>
          <a:xfrm>
            <a:off x="368967" y="4365104"/>
            <a:ext cx="7362674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/>
            </a:lvl1pPr>
          </a:lstStyle>
          <a:p>
            <a:r>
              <a:t>http://www.talakizglitiba.lv/programmas/personala-profesionalo-zinasanu-un-prasmju-pilnveide/cukura-diabeta-diagnostikas-un-arste</a:t>
            </a:r>
          </a:p>
        </p:txBody>
      </p:sp>
      <p:sp>
        <p:nvSpPr>
          <p:cNvPr id="141" name="TextBox 9"/>
          <p:cNvSpPr txBox="1"/>
          <p:nvPr/>
        </p:nvSpPr>
        <p:spPr>
          <a:xfrm>
            <a:off x="368967" y="5121333"/>
            <a:ext cx="7797063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/>
            </a:lvl1pPr>
          </a:lstStyle>
          <a:p>
            <a:r>
              <a:t>http://www.talakizglitiba.lv/programmas/personala-profesionalo-zinasanu-un-prasmju-pilnveide/2-tipa-cukura-diabeta-terapijas-pri-0</a:t>
            </a:r>
          </a:p>
        </p:txBody>
      </p:sp>
      <p:sp>
        <p:nvSpPr>
          <p:cNvPr id="142" name="TextBox 10"/>
          <p:cNvSpPr txBox="1"/>
          <p:nvPr/>
        </p:nvSpPr>
        <p:spPr>
          <a:xfrm>
            <a:off x="368968" y="5805265"/>
            <a:ext cx="7652085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/>
            </a:lvl1pPr>
          </a:lstStyle>
          <a:p>
            <a:r>
              <a:t>http://www.talakizglitiba.lv/programmas/personala-profesionalo-zinasanu-un-prasmju-pilnveide/cukura-diabeta-arstesana-un-aprupe-m</a:t>
            </a:r>
          </a:p>
        </p:txBody>
      </p:sp>
      <p:pic>
        <p:nvPicPr>
          <p:cNvPr id="143" name="Attēls 5" descr="Attēls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67560" y="2394498"/>
            <a:ext cx="1473386" cy="2005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ttēls 1">
            <a:extLst>
              <a:ext uri="{FF2B5EF4-FFF2-40B4-BE49-F238E27FC236}">
                <a16:creationId xmlns:a16="http://schemas.microsoft.com/office/drawing/2014/main" id="{56B159A4-99C8-43B9-817B-52F70FC82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5854" y="6479511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err="1"/>
              <a:t>Sulfonilurīnvielas</a:t>
            </a:r>
            <a:r>
              <a:rPr lang="lv-LV" dirty="0"/>
              <a:t> grupas medikamenti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1822541" y="1476770"/>
            <a:ext cx="5472607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lv-LV" sz="1600" dirty="0"/>
              <a:t>50 gadus lietota medikamentu grupa, nav pieejami </a:t>
            </a:r>
            <a:r>
              <a:rPr lang="lv-LV" sz="1600" dirty="0" err="1"/>
              <a:t>kardiovaskulārās</a:t>
            </a:r>
            <a:r>
              <a:rPr lang="lv-LV" sz="1600" dirty="0"/>
              <a:t> drošības pētījumi</a:t>
            </a:r>
          </a:p>
          <a:p>
            <a:pPr>
              <a:spcAft>
                <a:spcPts val="1200"/>
              </a:spcAft>
            </a:pPr>
            <a:r>
              <a:rPr lang="lv-LV" sz="1600" dirty="0"/>
              <a:t>Pastāv bažas par SU grupas medikamentu lietošanas drošību – novērojuma pētījumos paaugstina KV notikumu un kopējo nāves risku</a:t>
            </a:r>
          </a:p>
          <a:p>
            <a:pPr>
              <a:spcAft>
                <a:spcPts val="1200"/>
              </a:spcAft>
            </a:pPr>
            <a:r>
              <a:rPr lang="lv-LV" sz="1600" dirty="0"/>
              <a:t>2016. gadā publicēti Zviedrijas nacionālo reģistru pētījuma rezultāti (n = 52 760 pacienti, 77% </a:t>
            </a:r>
            <a:r>
              <a:rPr lang="lv-LV" sz="1600" dirty="0" err="1"/>
              <a:t>metformīns</a:t>
            </a:r>
            <a:r>
              <a:rPr lang="lv-LV" sz="1600" dirty="0"/>
              <a:t> + SU, 23% </a:t>
            </a:r>
            <a:r>
              <a:rPr lang="lv-LV" sz="1600" dirty="0" err="1"/>
              <a:t>metformīns</a:t>
            </a:r>
            <a:r>
              <a:rPr lang="lv-LV" sz="1600" dirty="0"/>
              <a:t> + DPP4i, pētījuma periods 2006.-2013. gads):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lv-LV" sz="1600" dirty="0" err="1">
                <a:solidFill>
                  <a:schemeClr val="tx2"/>
                </a:solidFill>
              </a:rPr>
              <a:t>Metformīna</a:t>
            </a:r>
            <a:r>
              <a:rPr lang="lv-LV" sz="1600" dirty="0">
                <a:solidFill>
                  <a:schemeClr val="tx2"/>
                </a:solidFill>
              </a:rPr>
              <a:t> + SU grupā salīdzinot ar </a:t>
            </a:r>
            <a:r>
              <a:rPr lang="lv-LV" sz="1600" dirty="0" err="1">
                <a:solidFill>
                  <a:schemeClr val="tx2"/>
                </a:solidFill>
              </a:rPr>
              <a:t>Metformīns</a:t>
            </a:r>
            <a:r>
              <a:rPr lang="lv-LV" sz="1600" dirty="0">
                <a:solidFill>
                  <a:schemeClr val="tx2"/>
                </a:solidFill>
              </a:rPr>
              <a:t> + DPP4i:</a:t>
            </a:r>
          </a:p>
          <a:p>
            <a:pPr>
              <a:spcAft>
                <a:spcPts val="600"/>
              </a:spcAft>
            </a:pPr>
            <a:r>
              <a:rPr lang="lv-LV" sz="1300" dirty="0">
                <a:solidFill>
                  <a:schemeClr val="tx2"/>
                </a:solidFill>
              </a:rPr>
              <a:t>smagu </a:t>
            </a:r>
            <a:r>
              <a:rPr lang="lv-LV" sz="1300" dirty="0" err="1">
                <a:solidFill>
                  <a:schemeClr val="tx2"/>
                </a:solidFill>
              </a:rPr>
              <a:t>hipoglikēmiju</a:t>
            </a:r>
            <a:r>
              <a:rPr lang="lv-LV" sz="1300" dirty="0">
                <a:solidFill>
                  <a:schemeClr val="tx2"/>
                </a:solidFill>
              </a:rPr>
              <a:t> risks ↑ par 88-107%</a:t>
            </a:r>
          </a:p>
          <a:p>
            <a:pPr>
              <a:spcAft>
                <a:spcPts val="600"/>
              </a:spcAft>
            </a:pPr>
            <a:r>
              <a:rPr lang="lv-LV" sz="1300" dirty="0">
                <a:solidFill>
                  <a:schemeClr val="tx2"/>
                </a:solidFill>
              </a:rPr>
              <a:t>fatālu un nefatālu </a:t>
            </a:r>
            <a:r>
              <a:rPr lang="lv-LV" sz="1300" dirty="0" err="1">
                <a:solidFill>
                  <a:schemeClr val="tx2"/>
                </a:solidFill>
              </a:rPr>
              <a:t>kardiovaskulāro</a:t>
            </a:r>
            <a:r>
              <a:rPr lang="lv-LV" sz="1300" dirty="0">
                <a:solidFill>
                  <a:schemeClr val="tx2"/>
                </a:solidFill>
              </a:rPr>
              <a:t> notikumu risks ↑ par 17-23%</a:t>
            </a:r>
          </a:p>
          <a:p>
            <a:pPr>
              <a:spcAft>
                <a:spcPts val="600"/>
              </a:spcAft>
            </a:pPr>
            <a:r>
              <a:rPr lang="lv-LV" sz="1300" dirty="0">
                <a:solidFill>
                  <a:schemeClr val="tx2"/>
                </a:solidFill>
              </a:rPr>
              <a:t>Visu cēloņu nāves risks ↑ par 25-43%</a:t>
            </a:r>
          </a:p>
          <a:p>
            <a:pPr lvl="1">
              <a:buFont typeface="Arial" panose="020B0604020202020204" pitchFamily="34" charset="0"/>
              <a:buChar char="•"/>
            </a:pPr>
            <a:endParaRPr lang="lv-LV" sz="1300" dirty="0"/>
          </a:p>
          <a:p>
            <a:pPr marL="457200" lvl="1" indent="0">
              <a:buNone/>
            </a:pPr>
            <a:endParaRPr lang="lv-LV" sz="1200" dirty="0"/>
          </a:p>
          <a:p>
            <a:endParaRPr lang="lv-LV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189404" y="6444477"/>
            <a:ext cx="4042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lv-LV" sz="600" kern="1200" dirty="0" err="1">
                <a:solidFill>
                  <a:prstClr val="black"/>
                </a:solidFill>
                <a:latin typeface="Calibri"/>
              </a:rPr>
              <a:t>Eriksson</a:t>
            </a:r>
            <a:r>
              <a:rPr lang="lv-LV" sz="600" kern="1200" dirty="0">
                <a:solidFill>
                  <a:prstClr val="black"/>
                </a:solidFill>
                <a:latin typeface="Calibri"/>
              </a:rPr>
              <a:t> JW </a:t>
            </a:r>
            <a:r>
              <a:rPr lang="lv-LV" sz="600" kern="1200" dirty="0" err="1">
                <a:solidFill>
                  <a:prstClr val="black"/>
                </a:solidFill>
                <a:latin typeface="Calibri"/>
              </a:rPr>
              <a:t>et</a:t>
            </a:r>
            <a:r>
              <a:rPr lang="lv-LV" sz="6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lv-LV" sz="600" kern="1200" dirty="0" err="1">
                <a:solidFill>
                  <a:prstClr val="black"/>
                </a:solidFill>
                <a:latin typeface="Calibri"/>
              </a:rPr>
              <a:t>al</a:t>
            </a:r>
            <a:r>
              <a:rPr lang="lv-LV" sz="600" kern="12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600" kern="1200" dirty="0" err="1">
                <a:solidFill>
                  <a:prstClr val="black"/>
                </a:solidFill>
                <a:latin typeface="Calibri"/>
              </a:rPr>
              <a:t>Sulphonylurea</a:t>
            </a:r>
            <a:r>
              <a:rPr lang="en-US" sz="600" kern="1200" dirty="0">
                <a:solidFill>
                  <a:prstClr val="black"/>
                </a:solidFill>
                <a:latin typeface="Calibri"/>
              </a:rPr>
              <a:t> compared to DPP-4 inhibitors in combination with metformin carries increased risk of severe hypoglycemia, cardiovascular events, and all-cause mortality. Diabetes Res </a:t>
            </a:r>
            <a:r>
              <a:rPr lang="en-US" sz="600" kern="1200" dirty="0" err="1">
                <a:solidFill>
                  <a:prstClr val="black"/>
                </a:solidFill>
                <a:latin typeface="Calibri"/>
              </a:rPr>
              <a:t>Clin</a:t>
            </a:r>
            <a:r>
              <a:rPr lang="en-US" sz="6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" kern="1200" dirty="0" err="1">
                <a:solidFill>
                  <a:prstClr val="black"/>
                </a:solidFill>
                <a:latin typeface="Calibri"/>
              </a:rPr>
              <a:t>Pract</a:t>
            </a:r>
            <a:r>
              <a:rPr lang="en-US" sz="600" kern="1200" dirty="0">
                <a:solidFill>
                  <a:prstClr val="black"/>
                </a:solidFill>
                <a:latin typeface="Calibri"/>
              </a:rPr>
              <a:t>. 2016 Jul;117:39-47</a:t>
            </a:r>
          </a:p>
          <a:p>
            <a:pPr hangingPunct="1"/>
            <a:endParaRPr lang="lv-LV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Attēls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009" y="1022638"/>
            <a:ext cx="3074314" cy="5256595"/>
          </a:xfrm>
          <a:prstGeom prst="rect">
            <a:avLst/>
          </a:prstGeom>
        </p:spPr>
      </p:pic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8F742B1B-2E39-444F-AFB3-179E410DF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</p:spTree>
    <p:extLst>
      <p:ext uri="{BB962C8B-B14F-4D97-AF65-F5344CB8AC3E}">
        <p14:creationId xmlns:p14="http://schemas.microsoft.com/office/powerpoint/2010/main" val="4047948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Meglitinidi</a:t>
            </a:r>
            <a:r>
              <a:rPr lang="lv-LV" dirty="0"/>
              <a:t> jeb </a:t>
            </a:r>
            <a:r>
              <a:rPr lang="lv-LV" dirty="0" err="1"/>
              <a:t>glinīdi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1919536" y="1340768"/>
            <a:ext cx="8352928" cy="5040560"/>
          </a:xfrm>
        </p:spPr>
        <p:txBody>
          <a:bodyPr>
            <a:normAutofit fontScale="70000" lnSpcReduction="20000"/>
          </a:bodyPr>
          <a:lstStyle/>
          <a:p>
            <a:r>
              <a:rPr lang="lv-LV" dirty="0"/>
              <a:t>Stimulē insulīna </a:t>
            </a:r>
            <a:r>
              <a:rPr lang="lv-LV" dirty="0" err="1"/>
              <a:t>atbrivošanos</a:t>
            </a:r>
            <a:r>
              <a:rPr lang="lv-LV" dirty="0"/>
              <a:t> no aizkuņģa dziedzera beta šūnām</a:t>
            </a:r>
          </a:p>
          <a:p>
            <a:r>
              <a:rPr lang="lv-LV" dirty="0"/>
              <a:t>Salīdzinot ar SU grupas medikamentiem, </a:t>
            </a:r>
            <a:r>
              <a:rPr lang="lv-LV" dirty="0" err="1"/>
              <a:t>glinīdiem</a:t>
            </a:r>
            <a:r>
              <a:rPr lang="lv-LV" dirty="0"/>
              <a:t> ir ātrāks darbības sākums un īsāks darbības laiks →  labāks efekts uz </a:t>
            </a:r>
            <a:r>
              <a:rPr lang="lv-LV" dirty="0" err="1"/>
              <a:t>pēcmaltītes</a:t>
            </a:r>
            <a:r>
              <a:rPr lang="lv-LV" dirty="0"/>
              <a:t> </a:t>
            </a:r>
            <a:r>
              <a:rPr lang="lv-LV" dirty="0" err="1"/>
              <a:t>glikēmiju</a:t>
            </a:r>
            <a:r>
              <a:rPr lang="lv-LV" dirty="0"/>
              <a:t>, zemāks </a:t>
            </a:r>
            <a:r>
              <a:rPr lang="lv-LV" dirty="0" err="1"/>
              <a:t>hipoglikēmiju</a:t>
            </a:r>
            <a:r>
              <a:rPr lang="lv-LV" dirty="0"/>
              <a:t> risks</a:t>
            </a:r>
          </a:p>
          <a:p>
            <a:r>
              <a:rPr lang="lv-LV" dirty="0" err="1"/>
              <a:t>Repaglinide</a:t>
            </a:r>
            <a:r>
              <a:rPr lang="lv-LV" dirty="0"/>
              <a:t> </a:t>
            </a:r>
            <a:r>
              <a:rPr lang="lv-LV" dirty="0" err="1"/>
              <a:t>Portfarma</a:t>
            </a:r>
            <a:r>
              <a:rPr lang="lv-LV" dirty="0"/>
              <a:t> 1mg, 2 mg</a:t>
            </a:r>
          </a:p>
          <a:p>
            <a:r>
              <a:rPr lang="lv-LV" dirty="0"/>
              <a:t>Sākuma deva 0,5 mg 15 min pirms vai tieši pirms maltītes</a:t>
            </a:r>
          </a:p>
          <a:p>
            <a:r>
              <a:rPr lang="lv-LV" dirty="0"/>
              <a:t>Maksimālā deva 16 mg dienā, līdz 4 mg pirms maltītes</a:t>
            </a:r>
          </a:p>
          <a:p>
            <a:r>
              <a:rPr lang="lv-LV" dirty="0" err="1"/>
              <a:t>Repaglinīda</a:t>
            </a:r>
            <a:r>
              <a:rPr lang="lv-LV" dirty="0"/>
              <a:t> maksimālā koncentrācija plazmā pēc 1 h, </a:t>
            </a:r>
            <a:r>
              <a:rPr lang="lv-LV" dirty="0" err="1"/>
              <a:t>pusizvades</a:t>
            </a:r>
            <a:r>
              <a:rPr lang="lv-LV" dirty="0"/>
              <a:t> periods 1 h</a:t>
            </a:r>
          </a:p>
          <a:p>
            <a:r>
              <a:rPr lang="lv-LV" dirty="0"/>
              <a:t>Samazina HbA</a:t>
            </a:r>
            <a:r>
              <a:rPr lang="lv-LV" baseline="-25000" dirty="0"/>
              <a:t>1C</a:t>
            </a:r>
            <a:r>
              <a:rPr lang="lv-LV" dirty="0"/>
              <a:t> vidēji par 0,7-1,5%, bet par 1,7%, ja iepriekš nav saņemta </a:t>
            </a:r>
            <a:r>
              <a:rPr lang="lv-LV" dirty="0" err="1"/>
              <a:t>antidiabētiskā</a:t>
            </a:r>
            <a:r>
              <a:rPr lang="lv-LV" dirty="0"/>
              <a:t> terapija</a:t>
            </a:r>
          </a:p>
          <a:p>
            <a:r>
              <a:rPr lang="lv-LV" dirty="0"/>
              <a:t>Blaknes – </a:t>
            </a:r>
            <a:r>
              <a:rPr lang="lv-LV" dirty="0" err="1"/>
              <a:t>hipoglikēmijas</a:t>
            </a:r>
            <a:r>
              <a:rPr lang="lv-LV" dirty="0"/>
              <a:t>, svara pieaugums</a:t>
            </a:r>
          </a:p>
          <a:p>
            <a:r>
              <a:rPr lang="lv-LV" dirty="0"/>
              <a:t>Kontrindikācijas – smagi aknu darbības traucējumi, grūtniecība un laktācija, GFĀ &lt; 15 ml/min</a:t>
            </a:r>
          </a:p>
          <a:p>
            <a:r>
              <a:rPr lang="lv-LV" dirty="0"/>
              <a:t>Ja GFĀ ≥ 15 ml/min devas pielāgošana nav nepieciešama.</a:t>
            </a:r>
          </a:p>
          <a:p>
            <a:endParaRPr lang="lv-LV" dirty="0"/>
          </a:p>
          <a:p>
            <a:endParaRPr lang="lv-LV" dirty="0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1A2A4711-629E-4A83-9A4C-AB3DCA34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dirty="0"/>
              <a:t>Dr. </a:t>
            </a:r>
            <a:r>
              <a:rPr lang="lv-LV" dirty="0" err="1"/>
              <a:t>Arnicānes</a:t>
            </a:r>
            <a:r>
              <a:rPr lang="lv-LV" dirty="0"/>
              <a:t> privātprakse, 2019. gada 3. martā</a:t>
            </a:r>
          </a:p>
        </p:txBody>
      </p:sp>
    </p:spTree>
    <p:extLst>
      <p:ext uri="{BB962C8B-B14F-4D97-AF65-F5344CB8AC3E}">
        <p14:creationId xmlns:p14="http://schemas.microsoft.com/office/powerpoint/2010/main" val="2474213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Tiazolidīndioni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1981200" y="1600200"/>
            <a:ext cx="8363272" cy="4853136"/>
          </a:xfrm>
        </p:spPr>
        <p:txBody>
          <a:bodyPr>
            <a:normAutofit fontScale="77500" lnSpcReduction="20000"/>
          </a:bodyPr>
          <a:lstStyle/>
          <a:p>
            <a:r>
              <a:rPr lang="lv-LV" dirty="0"/>
              <a:t>Uzlabo insulīna jutību, mazina insulīna rezistenci, uzlabo </a:t>
            </a:r>
            <a:r>
              <a:rPr lang="lv-LV" dirty="0" err="1"/>
              <a:t>endogēnā</a:t>
            </a:r>
            <a:r>
              <a:rPr lang="lv-LV" dirty="0"/>
              <a:t> insulīna bioloģisko aktivitāti</a:t>
            </a:r>
          </a:p>
          <a:p>
            <a:r>
              <a:rPr lang="lv-LV" dirty="0" err="1"/>
              <a:t>Pioglitazonu</a:t>
            </a:r>
            <a:r>
              <a:rPr lang="lv-LV" dirty="0"/>
              <a:t> sāk ar 15 mg vai 30 mg, maksimālā deva 45 mg dienā</a:t>
            </a:r>
          </a:p>
          <a:p>
            <a:r>
              <a:rPr lang="lv-LV" dirty="0"/>
              <a:t>Samazina HbA</a:t>
            </a:r>
            <a:r>
              <a:rPr lang="lv-LV" baseline="-25000" dirty="0"/>
              <a:t>1C</a:t>
            </a:r>
            <a:r>
              <a:rPr lang="lv-LV" dirty="0"/>
              <a:t> vidēji par 1%</a:t>
            </a:r>
          </a:p>
          <a:p>
            <a:r>
              <a:rPr lang="lv-LV" dirty="0"/>
              <a:t>Blaknes – svara pieaugums pat 6 kg (palielināta </a:t>
            </a:r>
            <a:r>
              <a:rPr lang="lv-LV" dirty="0" err="1"/>
              <a:t>lipoģenēze</a:t>
            </a:r>
            <a:r>
              <a:rPr lang="lv-LV" dirty="0"/>
              <a:t> </a:t>
            </a:r>
            <a:r>
              <a:rPr lang="lv-LV" dirty="0" err="1"/>
              <a:t>adipocītos</a:t>
            </a:r>
            <a:r>
              <a:rPr lang="lv-LV" dirty="0"/>
              <a:t>, palielinās zemādas tauku masa), šķidruma aizture, kas var veicināt sirds mazspējas progresēšanu, kaulu lūzumu riska palielināšanās, iespējams – </a:t>
            </a:r>
            <a:r>
              <a:rPr lang="lv-LV" dirty="0" err="1"/>
              <a:t>prostatas</a:t>
            </a:r>
            <a:r>
              <a:rPr lang="lv-LV" dirty="0"/>
              <a:t>, </a:t>
            </a:r>
            <a:r>
              <a:rPr lang="lv-LV" dirty="0" err="1"/>
              <a:t>pancreas</a:t>
            </a:r>
            <a:r>
              <a:rPr lang="lv-LV" dirty="0"/>
              <a:t> un </a:t>
            </a:r>
            <a:r>
              <a:rPr lang="lv-LV" dirty="0" err="1"/>
              <a:t>urīnpūšla</a:t>
            </a:r>
            <a:r>
              <a:rPr lang="lv-LV" dirty="0"/>
              <a:t> vēža riska </a:t>
            </a:r>
            <a:r>
              <a:rPr lang="lv-LV" dirty="0" err="1"/>
              <a:t>palielināšanāš</a:t>
            </a:r>
            <a:endParaRPr lang="lv-LV" dirty="0"/>
          </a:p>
          <a:p>
            <a:r>
              <a:rPr lang="lv-LV" dirty="0"/>
              <a:t>Kontrindikācijas – ALAT, ASAT palielinājums &gt;2,5 x virs references intervāla, </a:t>
            </a:r>
            <a:r>
              <a:rPr lang="lv-LV" b="1" dirty="0"/>
              <a:t>HSM I-IV</a:t>
            </a:r>
            <a:r>
              <a:rPr lang="lv-LV" dirty="0"/>
              <a:t>, </a:t>
            </a:r>
            <a:r>
              <a:rPr lang="lv-LV" dirty="0" err="1"/>
              <a:t>makulas</a:t>
            </a:r>
            <a:r>
              <a:rPr lang="lv-LV" dirty="0"/>
              <a:t> tūska, </a:t>
            </a:r>
            <a:r>
              <a:rPr lang="lv-LV" dirty="0" err="1"/>
              <a:t>hematūrija</a:t>
            </a:r>
            <a:r>
              <a:rPr lang="lv-LV" dirty="0"/>
              <a:t>, </a:t>
            </a:r>
            <a:r>
              <a:rPr lang="lv-LV" dirty="0" err="1"/>
              <a:t>anamnēzē</a:t>
            </a:r>
            <a:r>
              <a:rPr lang="lv-LV" dirty="0"/>
              <a:t> vai esošs urīnpūšļa vēzis</a:t>
            </a:r>
          </a:p>
          <a:p>
            <a:r>
              <a:rPr lang="lv-LV" b="1" dirty="0"/>
              <a:t>Blaknes un kontrindikācijas ierobežo </a:t>
            </a:r>
            <a:r>
              <a:rPr lang="lv-LV" b="1" dirty="0" err="1"/>
              <a:t>pioglitazona</a:t>
            </a:r>
            <a:r>
              <a:rPr lang="lv-LV" b="1" dirty="0"/>
              <a:t> lietošanu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70640" y="6475254"/>
            <a:ext cx="2880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da-DK" sz="800" kern="1200" dirty="0">
                <a:solidFill>
                  <a:prstClr val="black"/>
                </a:solidFill>
                <a:latin typeface="Calibri"/>
              </a:rPr>
              <a:t>Chatterjee S</a:t>
            </a:r>
            <a:r>
              <a:rPr lang="lv-LV" sz="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a-DK" sz="800" kern="1200" dirty="0">
                <a:solidFill>
                  <a:prstClr val="black"/>
                </a:solidFill>
                <a:latin typeface="Calibri"/>
              </a:rPr>
              <a:t>et al.Type 2 Diabetes</a:t>
            </a:r>
            <a:r>
              <a:rPr lang="lv-LV" sz="800" kern="1200" dirty="0">
                <a:solidFill>
                  <a:prstClr val="black"/>
                </a:solidFill>
                <a:latin typeface="Calibri"/>
              </a:rPr>
              <a:t>.</a:t>
            </a:r>
            <a:r>
              <a:rPr lang="da-DK" sz="800" kern="1200" dirty="0">
                <a:solidFill>
                  <a:prstClr val="black"/>
                </a:solidFill>
                <a:latin typeface="Calibri"/>
              </a:rPr>
              <a:t>  Lancet. 2017 Feb 10.</a:t>
            </a:r>
          </a:p>
          <a:p>
            <a:pPr hangingPunct="1"/>
            <a:endParaRPr lang="lv-LV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Kājenes vietturis 6">
            <a:extLst>
              <a:ext uri="{FF2B5EF4-FFF2-40B4-BE49-F238E27FC236}">
                <a16:creationId xmlns:a16="http://schemas.microsoft.com/office/drawing/2014/main" id="{970D1138-ED76-418A-AC99-4AD4DDE02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</p:spTree>
    <p:extLst>
      <p:ext uri="{BB962C8B-B14F-4D97-AF65-F5344CB8AC3E}">
        <p14:creationId xmlns:p14="http://schemas.microsoft.com/office/powerpoint/2010/main" val="1229271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991544" y="332656"/>
            <a:ext cx="8229600" cy="1143000"/>
          </a:xfrm>
        </p:spPr>
        <p:txBody>
          <a:bodyPr/>
          <a:lstStyle/>
          <a:p>
            <a:r>
              <a:rPr lang="lv-LV" dirty="0" err="1"/>
              <a:t>Dipeptidilpeptidāzes-4</a:t>
            </a:r>
            <a:r>
              <a:rPr lang="lv-LV" dirty="0"/>
              <a:t> inhibitori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lv-LV" dirty="0"/>
              <a:t>Palielina </a:t>
            </a:r>
            <a:r>
              <a:rPr lang="lv-LV" dirty="0" err="1"/>
              <a:t>endogēno</a:t>
            </a:r>
            <a:r>
              <a:rPr lang="lv-LV" dirty="0"/>
              <a:t> </a:t>
            </a:r>
            <a:r>
              <a:rPr lang="lv-LV" dirty="0" err="1"/>
              <a:t>inkretīnu</a:t>
            </a:r>
            <a:r>
              <a:rPr lang="lv-LV" dirty="0"/>
              <a:t> (GLP-1, GIP) līmeni, kavējot to noārdīšanos. </a:t>
            </a:r>
          </a:p>
          <a:p>
            <a:r>
              <a:rPr lang="lv-LV" dirty="0"/>
              <a:t>Pastiprina insulīna sekrēciju no glikozes atkarīgā veidā, samazina glikagona sekrēciju no aizkuņģa dziedzera alfa šūnām no glikozes atkarīgā veidā, samazina glikozes produkciju aknās tukšā dūšā un pēc ēšanas</a:t>
            </a:r>
          </a:p>
          <a:p>
            <a:r>
              <a:rPr lang="lv-LV" dirty="0"/>
              <a:t>Samazina HbA</a:t>
            </a:r>
            <a:r>
              <a:rPr lang="lv-LV" baseline="-25000" dirty="0"/>
              <a:t>1C</a:t>
            </a:r>
            <a:r>
              <a:rPr lang="lv-LV" dirty="0"/>
              <a:t> vidēji par 0,7%</a:t>
            </a:r>
          </a:p>
          <a:p>
            <a:r>
              <a:rPr lang="lv-LV" dirty="0"/>
              <a:t>Nepalielina </a:t>
            </a:r>
            <a:r>
              <a:rPr lang="lv-LV" dirty="0" err="1"/>
              <a:t>hipoglikēmiju</a:t>
            </a:r>
            <a:r>
              <a:rPr lang="lv-LV" dirty="0"/>
              <a:t> risku, svaru neietekmē</a:t>
            </a:r>
          </a:p>
          <a:p>
            <a:r>
              <a:rPr lang="lv-LV" dirty="0"/>
              <a:t>Kontrindicēti, ja ALAT, ASAT paaugstinājums &gt; 3 x virs references intervāla</a:t>
            </a:r>
          </a:p>
          <a:p>
            <a:endParaRPr lang="lv-LV" dirty="0"/>
          </a:p>
          <a:p>
            <a:endParaRPr lang="lv-LV" dirty="0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203BF6CF-74BD-44A8-9A1C-206CDFE9B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</p:spTree>
    <p:extLst>
      <p:ext uri="{BB962C8B-B14F-4D97-AF65-F5344CB8AC3E}">
        <p14:creationId xmlns:p14="http://schemas.microsoft.com/office/powerpoint/2010/main" val="2598975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Glikagonam līdzīgā peptīda-1 receptoru agonisti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lv-LV" dirty="0"/>
              <a:t>Mazina gan tukšas dūšas, gan </a:t>
            </a:r>
            <a:r>
              <a:rPr lang="lv-LV" dirty="0" err="1"/>
              <a:t>pēcmaltītes</a:t>
            </a:r>
            <a:r>
              <a:rPr lang="lv-LV" dirty="0"/>
              <a:t> </a:t>
            </a:r>
            <a:r>
              <a:rPr lang="lv-LV" dirty="0" err="1"/>
              <a:t>glikēmiju</a:t>
            </a:r>
            <a:endParaRPr lang="lv-LV" dirty="0"/>
          </a:p>
          <a:p>
            <a:r>
              <a:rPr lang="lv-LV" dirty="0"/>
              <a:t>Aktivē GLP-1 receptorus, kas nosaka glikozes atkarīgu insulīna sekrēciju, glikozes atkarīgu glikagona sekrēcijas pazemināšanu, samazina glikozes produkciju aknās tukšā dūšā un pēc ēšanas, palēnina kuņģa iztukšošanos, veicina sāta sajūtu, mazina apetīti, mazina svaru.</a:t>
            </a:r>
          </a:p>
          <a:p>
            <a:r>
              <a:rPr lang="lv-LV" dirty="0"/>
              <a:t>HbA1c mazinājums ap 1%, </a:t>
            </a:r>
            <a:r>
              <a:rPr lang="lv-LV" b="1" dirty="0"/>
              <a:t>svara mazinājums </a:t>
            </a:r>
            <a:r>
              <a:rPr lang="lv-LV" dirty="0"/>
              <a:t>ap 4 kg</a:t>
            </a:r>
          </a:p>
          <a:p>
            <a:r>
              <a:rPr lang="lv-LV" dirty="0"/>
              <a:t>Efektivitāte pielīdzināma </a:t>
            </a:r>
            <a:r>
              <a:rPr lang="lv-LV" dirty="0" err="1"/>
              <a:t>insulīnterapijai</a:t>
            </a:r>
            <a:r>
              <a:rPr lang="lv-LV" dirty="0"/>
              <a:t> (bazālai- </a:t>
            </a:r>
            <a:r>
              <a:rPr lang="lv-LV" dirty="0" err="1"/>
              <a:t>bolus</a:t>
            </a:r>
            <a:r>
              <a:rPr lang="lv-LV" dirty="0"/>
              <a:t>)!</a:t>
            </a:r>
          </a:p>
          <a:p>
            <a:r>
              <a:rPr lang="lv-LV" dirty="0"/>
              <a:t>Blaknes – </a:t>
            </a:r>
            <a:r>
              <a:rPr lang="lv-LV" dirty="0" err="1"/>
              <a:t>gastrointestinālas</a:t>
            </a:r>
            <a:r>
              <a:rPr lang="lv-LV" dirty="0"/>
              <a:t> (slikta dūša, vemšana, caureja)</a:t>
            </a:r>
          </a:p>
          <a:p>
            <a:r>
              <a:rPr lang="lv-LV" dirty="0"/>
              <a:t>Kontrindicēti, ja anamnēzē akūts vai hronisks </a:t>
            </a:r>
            <a:r>
              <a:rPr lang="lv-LV" dirty="0" err="1"/>
              <a:t>pankreatīts</a:t>
            </a:r>
            <a:r>
              <a:rPr lang="lv-LV" dirty="0"/>
              <a:t>, </a:t>
            </a:r>
            <a:r>
              <a:rPr lang="lv-LV" dirty="0" err="1"/>
              <a:t>pancreas</a:t>
            </a:r>
            <a:r>
              <a:rPr lang="lv-LV" dirty="0"/>
              <a:t> vēzis,  pacientam vai ģimenē bijis </a:t>
            </a:r>
            <a:r>
              <a:rPr lang="lv-LV" dirty="0" err="1"/>
              <a:t>medullārs</a:t>
            </a:r>
            <a:r>
              <a:rPr lang="lv-LV" dirty="0"/>
              <a:t> vēzis vai multipla </a:t>
            </a:r>
            <a:r>
              <a:rPr lang="lv-LV" dirty="0" err="1"/>
              <a:t>endkrīna</a:t>
            </a:r>
            <a:r>
              <a:rPr lang="lv-LV" dirty="0"/>
              <a:t> </a:t>
            </a:r>
            <a:r>
              <a:rPr lang="lv-LV" dirty="0" err="1"/>
              <a:t>neaoplāzija</a:t>
            </a:r>
            <a:endParaRPr lang="lv-LV" dirty="0"/>
          </a:p>
        </p:txBody>
      </p:sp>
      <p:sp>
        <p:nvSpPr>
          <p:cNvPr id="6" name="TextBox 5"/>
          <p:cNvSpPr txBox="1"/>
          <p:nvPr/>
        </p:nvSpPr>
        <p:spPr>
          <a:xfrm>
            <a:off x="8231560" y="6290589"/>
            <a:ext cx="39604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da-DK" sz="800" kern="1200" dirty="0">
                <a:solidFill>
                  <a:prstClr val="black"/>
                </a:solidFill>
                <a:latin typeface="Calibri"/>
              </a:rPr>
              <a:t>Chatterjee S</a:t>
            </a:r>
            <a:r>
              <a:rPr lang="lv-LV" sz="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a-DK" sz="800" kern="1200" dirty="0">
                <a:solidFill>
                  <a:prstClr val="black"/>
                </a:solidFill>
                <a:latin typeface="Calibri"/>
              </a:rPr>
              <a:t>et al.Type 2 Diabetes</a:t>
            </a:r>
            <a:r>
              <a:rPr lang="lv-LV" sz="800" kern="1200" dirty="0">
                <a:solidFill>
                  <a:prstClr val="black"/>
                </a:solidFill>
                <a:latin typeface="Calibri"/>
              </a:rPr>
              <a:t>.</a:t>
            </a:r>
            <a:r>
              <a:rPr lang="da-DK" sz="800" kern="1200" dirty="0">
                <a:solidFill>
                  <a:prstClr val="black"/>
                </a:solidFill>
                <a:latin typeface="Calibri"/>
              </a:rPr>
              <a:t>  Lancet. 2017 Feb 10</a:t>
            </a:r>
            <a:endParaRPr lang="lv-LV" sz="800" kern="1200" dirty="0">
              <a:solidFill>
                <a:prstClr val="black"/>
              </a:solidFill>
              <a:latin typeface="Calibri"/>
            </a:endParaRPr>
          </a:p>
          <a:p>
            <a:pPr hangingPunct="1"/>
            <a:r>
              <a:rPr lang="lv-LV" sz="800" kern="1200" dirty="0" err="1">
                <a:solidFill>
                  <a:prstClr val="black"/>
                </a:solidFill>
                <a:latin typeface="Calibri"/>
              </a:rPr>
              <a:t>Marso</a:t>
            </a:r>
            <a:r>
              <a:rPr lang="lv-LV" sz="800" kern="1200" dirty="0">
                <a:solidFill>
                  <a:prstClr val="black"/>
                </a:solidFill>
                <a:latin typeface="Calibri"/>
              </a:rPr>
              <a:t> SP </a:t>
            </a:r>
            <a:r>
              <a:rPr lang="lv-LV" sz="800" kern="1200" dirty="0" err="1">
                <a:solidFill>
                  <a:prstClr val="black"/>
                </a:solidFill>
                <a:latin typeface="Calibri"/>
              </a:rPr>
              <a:t>et</a:t>
            </a:r>
            <a:r>
              <a:rPr lang="lv-LV" sz="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lv-LV" sz="800" kern="1200" dirty="0" err="1">
                <a:solidFill>
                  <a:prstClr val="black"/>
                </a:solidFill>
                <a:latin typeface="Calibri"/>
              </a:rPr>
              <a:t>al</a:t>
            </a:r>
            <a:r>
              <a:rPr lang="lv-LV" sz="800" kern="12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lv-LV" sz="800" kern="1200" dirty="0" err="1">
                <a:solidFill>
                  <a:prstClr val="black"/>
                </a:solidFill>
                <a:latin typeface="Calibri"/>
              </a:rPr>
              <a:t>Liraglutide</a:t>
            </a:r>
            <a:r>
              <a:rPr lang="lv-LV" sz="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lv-LV" sz="800" kern="1200" dirty="0" err="1">
                <a:solidFill>
                  <a:prstClr val="black"/>
                </a:solidFill>
                <a:latin typeface="Calibri"/>
              </a:rPr>
              <a:t>and</a:t>
            </a:r>
            <a:r>
              <a:rPr lang="lv-LV" sz="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lv-LV" sz="800" kern="1200" dirty="0" err="1">
                <a:solidFill>
                  <a:prstClr val="black"/>
                </a:solidFill>
                <a:latin typeface="Calibri"/>
              </a:rPr>
              <a:t>Cardiovascular</a:t>
            </a:r>
            <a:r>
              <a:rPr lang="lv-LV" sz="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lv-LV" sz="800" kern="1200" dirty="0" err="1">
                <a:solidFill>
                  <a:prstClr val="black"/>
                </a:solidFill>
                <a:latin typeface="Calibri"/>
              </a:rPr>
              <a:t>Outcomes</a:t>
            </a:r>
            <a:r>
              <a:rPr lang="lv-LV" sz="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lv-LV" sz="800" kern="1200" dirty="0" err="1">
                <a:solidFill>
                  <a:prstClr val="black"/>
                </a:solidFill>
                <a:latin typeface="Calibri"/>
              </a:rPr>
              <a:t>in</a:t>
            </a:r>
            <a:r>
              <a:rPr lang="lv-LV" sz="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lv-LV" sz="800" kern="1200" dirty="0" err="1">
                <a:solidFill>
                  <a:prstClr val="black"/>
                </a:solidFill>
                <a:latin typeface="Calibri"/>
              </a:rPr>
              <a:t>Type</a:t>
            </a:r>
            <a:r>
              <a:rPr lang="lv-LV" sz="800" kern="1200" dirty="0">
                <a:solidFill>
                  <a:prstClr val="black"/>
                </a:solidFill>
                <a:latin typeface="Calibri"/>
              </a:rPr>
              <a:t> 2 </a:t>
            </a:r>
            <a:r>
              <a:rPr lang="lv-LV" sz="800" kern="1200" dirty="0" err="1">
                <a:solidFill>
                  <a:prstClr val="black"/>
                </a:solidFill>
                <a:latin typeface="Calibri"/>
              </a:rPr>
              <a:t>Diabetes</a:t>
            </a:r>
            <a:r>
              <a:rPr lang="lv-LV" sz="800" kern="1200" dirty="0">
                <a:solidFill>
                  <a:prstClr val="black"/>
                </a:solidFill>
                <a:latin typeface="Calibri"/>
              </a:rPr>
              <a:t> N Engl J Med. 2016 </a:t>
            </a:r>
            <a:r>
              <a:rPr lang="lv-LV" sz="800" kern="1200" dirty="0" err="1">
                <a:solidFill>
                  <a:prstClr val="black"/>
                </a:solidFill>
                <a:latin typeface="Calibri"/>
              </a:rPr>
              <a:t>Jul</a:t>
            </a:r>
            <a:r>
              <a:rPr lang="lv-LV" sz="800" kern="1200" dirty="0">
                <a:solidFill>
                  <a:prstClr val="black"/>
                </a:solidFill>
                <a:latin typeface="Calibri"/>
              </a:rPr>
              <a:t> 28;375(4):311-22</a:t>
            </a:r>
          </a:p>
          <a:p>
            <a:pPr hangingPunct="1"/>
            <a:endParaRPr lang="da-DK" sz="800" kern="1200" dirty="0">
              <a:solidFill>
                <a:prstClr val="black"/>
              </a:solidFill>
              <a:latin typeface="Calibri"/>
            </a:endParaRPr>
          </a:p>
          <a:p>
            <a:pPr hangingPunct="1"/>
            <a:endParaRPr lang="lv-LV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Kājenes vietturis 6">
            <a:extLst>
              <a:ext uri="{FF2B5EF4-FFF2-40B4-BE49-F238E27FC236}">
                <a16:creationId xmlns:a16="http://schemas.microsoft.com/office/drawing/2014/main" id="{0E1B2A0F-739B-4438-B424-EBF03ED94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dirty="0"/>
              <a:t>Dr. </a:t>
            </a:r>
            <a:r>
              <a:rPr lang="lv-LV" dirty="0" err="1"/>
              <a:t>Arnicānes</a:t>
            </a:r>
            <a:r>
              <a:rPr lang="lv-LV" dirty="0"/>
              <a:t> privātprakse, 2019. gada 3. martā</a:t>
            </a:r>
          </a:p>
        </p:txBody>
      </p:sp>
    </p:spTree>
    <p:extLst>
      <p:ext uri="{BB962C8B-B14F-4D97-AF65-F5344CB8AC3E}">
        <p14:creationId xmlns:p14="http://schemas.microsoft.com/office/powerpoint/2010/main" val="6046610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4000" dirty="0"/>
              <a:t>Glikagonam līdzīgā peptīda-1 receptoru agonisti</a:t>
            </a:r>
          </a:p>
        </p:txBody>
      </p:sp>
      <p:pic>
        <p:nvPicPr>
          <p:cNvPr id="5" name="Satura vietturis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861"/>
          <a:stretch/>
        </p:blipFill>
        <p:spPr>
          <a:xfrm>
            <a:off x="5851380" y="1598689"/>
            <a:ext cx="4644148" cy="4551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53468" y="6027003"/>
            <a:ext cx="3564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en-US" kern="1200" dirty="0">
                <a:solidFill>
                  <a:prstClr val="black"/>
                </a:solidFill>
                <a:latin typeface="Calibri"/>
              </a:rPr>
              <a:t>	</a:t>
            </a:r>
          </a:p>
          <a:p>
            <a:pPr hangingPunct="1"/>
            <a:r>
              <a:rPr lang="en-US" sz="600" kern="1200" dirty="0" err="1">
                <a:solidFill>
                  <a:prstClr val="black"/>
                </a:solidFill>
                <a:latin typeface="Calibri"/>
              </a:rPr>
              <a:t>Nauck</a:t>
            </a:r>
            <a:r>
              <a:rPr lang="en-US" sz="600" kern="1200" dirty="0">
                <a:solidFill>
                  <a:prstClr val="black"/>
                </a:solidFill>
                <a:latin typeface="Calibri"/>
              </a:rPr>
              <a:t> M. Incretin therapies: highlighting common features and differences in the modes of action of glucagon‐like peptide‐1 receptor agonists and dipeptidyl peptidase‐4 inhibitors. Diabetes, Obesity &amp; Metabolism. 2016;18(3):203-216.</a:t>
            </a:r>
            <a:endParaRPr lang="lv-LV" sz="600" kern="1200" dirty="0">
              <a:solidFill>
                <a:prstClr val="black"/>
              </a:solidFill>
              <a:latin typeface="Calibri"/>
            </a:endParaRPr>
          </a:p>
          <a:p>
            <a:pPr hangingPunct="1"/>
            <a:r>
              <a:rPr lang="lv-LV" sz="600" kern="1200" dirty="0">
                <a:solidFill>
                  <a:prstClr val="black"/>
                </a:solidFill>
                <a:latin typeface="Calibri"/>
              </a:rPr>
              <a:t>UpToDate.com </a:t>
            </a:r>
            <a:r>
              <a:rPr lang="en-US" sz="600" kern="1200" dirty="0">
                <a:solidFill>
                  <a:prstClr val="black"/>
                </a:solidFill>
                <a:latin typeface="Calibri"/>
              </a:rPr>
              <a:t>Glucagon-like peptide-1 receptor agonists for the treatment of type 2 diabetes mellitus</a:t>
            </a:r>
          </a:p>
          <a:p>
            <a:pPr hangingPunct="1"/>
            <a:endParaRPr lang="lv-LV" sz="6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3512" y="1700808"/>
            <a:ext cx="41192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lv-LV" kern="1200" dirty="0">
                <a:solidFill>
                  <a:prstClr val="black"/>
                </a:solidFill>
                <a:latin typeface="Calibri"/>
              </a:rPr>
              <a:t>Īsas darbības GLP-1 receptoru agonisti:</a:t>
            </a:r>
          </a:p>
          <a:p>
            <a:pPr marL="285750" indent="-285750" hangingPunct="1">
              <a:buFont typeface="Arial" panose="020B0604020202020204" pitchFamily="34" charset="0"/>
              <a:buChar char="•"/>
            </a:pPr>
            <a:r>
              <a:rPr lang="lv-LV" kern="1200" dirty="0" err="1">
                <a:solidFill>
                  <a:prstClr val="black"/>
                </a:solidFill>
                <a:latin typeface="Calibri"/>
              </a:rPr>
              <a:t>Liksisenatīds</a:t>
            </a:r>
            <a:r>
              <a:rPr lang="lv-LV" kern="1200" dirty="0">
                <a:solidFill>
                  <a:prstClr val="black"/>
                </a:solidFill>
                <a:latin typeface="Calibri"/>
              </a:rPr>
              <a:t> un </a:t>
            </a:r>
            <a:r>
              <a:rPr lang="lv-LV" kern="1200" dirty="0" err="1">
                <a:solidFill>
                  <a:prstClr val="black"/>
                </a:solidFill>
                <a:latin typeface="Calibri"/>
              </a:rPr>
              <a:t>Eksenatīds</a:t>
            </a:r>
            <a:r>
              <a:rPr lang="lv-LV" kern="1200" dirty="0">
                <a:solidFill>
                  <a:prstClr val="black"/>
                </a:solidFill>
                <a:latin typeface="Calibri"/>
              </a:rPr>
              <a:t> (2 x dienā injicējams)</a:t>
            </a:r>
          </a:p>
          <a:p>
            <a:pPr hangingPunct="1"/>
            <a:r>
              <a:rPr lang="lv-LV" kern="1200" dirty="0">
                <a:solidFill>
                  <a:prstClr val="black"/>
                </a:solidFill>
                <a:latin typeface="Calibri"/>
              </a:rPr>
              <a:t>Garas darbības GLP-1 receptoru agonisti: </a:t>
            </a:r>
          </a:p>
          <a:p>
            <a:pPr marL="285750" indent="-285750" hangingPunct="1">
              <a:buFont typeface="Arial" panose="020B0604020202020204" pitchFamily="34" charset="0"/>
              <a:buChar char="•"/>
            </a:pPr>
            <a:r>
              <a:rPr lang="lv-LV" kern="1200" dirty="0" err="1">
                <a:solidFill>
                  <a:prstClr val="black"/>
                </a:solidFill>
                <a:latin typeface="Calibri"/>
              </a:rPr>
              <a:t>Liraglutīds</a:t>
            </a:r>
            <a:r>
              <a:rPr lang="lv-LV" kern="12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lv-LV" kern="1200" dirty="0" err="1">
                <a:solidFill>
                  <a:prstClr val="black"/>
                </a:solidFill>
                <a:latin typeface="Calibri"/>
              </a:rPr>
              <a:t>Victoza</a:t>
            </a:r>
            <a:r>
              <a:rPr lang="lv-LV" kern="1200" dirty="0">
                <a:solidFill>
                  <a:prstClr val="black"/>
                </a:solidFill>
                <a:latin typeface="Calibri"/>
              </a:rPr>
              <a:t> – šobrīd vienīgais GLP-1 analogs), </a:t>
            </a:r>
            <a:r>
              <a:rPr lang="lv-LV" kern="1200" dirty="0" err="1">
                <a:solidFill>
                  <a:prstClr val="black"/>
                </a:solidFill>
                <a:latin typeface="Calibri"/>
              </a:rPr>
              <a:t>Eksenatīds</a:t>
            </a:r>
            <a:r>
              <a:rPr lang="lv-LV" kern="1200" dirty="0">
                <a:solidFill>
                  <a:prstClr val="black"/>
                </a:solidFill>
                <a:latin typeface="Calibri"/>
              </a:rPr>
              <a:t> (1 x nedēļā injicējams) </a:t>
            </a:r>
          </a:p>
          <a:p>
            <a:pPr marL="285750" indent="-285750" hangingPunct="1">
              <a:buFont typeface="Arial" panose="020B0604020202020204" pitchFamily="34" charset="0"/>
              <a:buChar char="•"/>
            </a:pPr>
            <a:endParaRPr lang="lv-LV" kern="1200" dirty="0">
              <a:solidFill>
                <a:prstClr val="black"/>
              </a:solidFill>
              <a:latin typeface="Calibri"/>
            </a:endParaRPr>
          </a:p>
          <a:p>
            <a:pPr marL="285750" indent="-285750" hangingPunct="1">
              <a:buFont typeface="Arial" panose="020B0604020202020204" pitchFamily="34" charset="0"/>
              <a:buChar char="•"/>
            </a:pPr>
            <a:endParaRPr lang="lv-LV" kern="1200" dirty="0">
              <a:solidFill>
                <a:prstClr val="black"/>
              </a:solidFill>
              <a:latin typeface="Calibri"/>
            </a:endParaRPr>
          </a:p>
          <a:p>
            <a:pPr marL="285750" indent="-285750" hangingPunct="1">
              <a:buFont typeface="Arial" panose="020B0604020202020204" pitchFamily="34" charset="0"/>
              <a:buChar char="•"/>
            </a:pPr>
            <a:endParaRPr lang="lv-LV" kern="1200" dirty="0">
              <a:solidFill>
                <a:prstClr val="black"/>
              </a:solidFill>
              <a:latin typeface="Calibri"/>
            </a:endParaRPr>
          </a:p>
          <a:p>
            <a:pPr marL="285750" indent="-285750" hangingPunct="1">
              <a:buFont typeface="Arial" panose="020B0604020202020204" pitchFamily="34" charset="0"/>
              <a:buChar char="•"/>
            </a:pPr>
            <a:endParaRPr lang="lv-LV" kern="1200" dirty="0">
              <a:solidFill>
                <a:prstClr val="black"/>
              </a:solidFill>
              <a:latin typeface="Calibri"/>
            </a:endParaRPr>
          </a:p>
          <a:p>
            <a:pPr hangingPunct="1"/>
            <a:r>
              <a:rPr lang="lv-LV" kern="1200" dirty="0" err="1">
                <a:solidFill>
                  <a:prstClr val="black"/>
                </a:solidFill>
                <a:latin typeface="Calibri"/>
              </a:rPr>
              <a:t>Liraglutīds</a:t>
            </a:r>
            <a:r>
              <a:rPr lang="lv-LV" kern="1200" dirty="0">
                <a:solidFill>
                  <a:prstClr val="black"/>
                </a:solidFill>
                <a:latin typeface="Calibri"/>
              </a:rPr>
              <a:t> samazina nefatālu miokarda infarktu risku par 12%, nefatālu insultu par 11%, </a:t>
            </a:r>
            <a:r>
              <a:rPr lang="lv-LV" kern="1200" dirty="0" err="1">
                <a:solidFill>
                  <a:prstClr val="black"/>
                </a:solidFill>
                <a:latin typeface="Calibri"/>
              </a:rPr>
              <a:t>kardiovaskulāro</a:t>
            </a:r>
            <a:r>
              <a:rPr lang="lv-LV" kern="1200" dirty="0">
                <a:solidFill>
                  <a:prstClr val="black"/>
                </a:solidFill>
                <a:latin typeface="Calibri"/>
              </a:rPr>
              <a:t> mirstību par 22%, kopējo mirstību par 15%</a:t>
            </a:r>
          </a:p>
          <a:p>
            <a:pPr hangingPunct="1"/>
            <a:endParaRPr lang="lv-LV" kern="1200" dirty="0">
              <a:solidFill>
                <a:prstClr val="black"/>
              </a:solidFill>
              <a:latin typeface="Calibri"/>
            </a:endParaRPr>
          </a:p>
          <a:p>
            <a:pPr marL="285750" indent="-285750" hangingPunct="1">
              <a:buFont typeface="Arial" panose="020B0604020202020204" pitchFamily="34" charset="0"/>
              <a:buChar char="•"/>
            </a:pPr>
            <a:endParaRPr lang="lv-LV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Kājenes vietturis 6">
            <a:extLst>
              <a:ext uri="{FF2B5EF4-FFF2-40B4-BE49-F238E27FC236}">
                <a16:creationId xmlns:a16="http://schemas.microsoft.com/office/drawing/2014/main" id="{14D1A152-9B73-4B23-8E10-679AA2DFD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</p:spTree>
    <p:extLst>
      <p:ext uri="{BB962C8B-B14F-4D97-AF65-F5344CB8AC3E}">
        <p14:creationId xmlns:p14="http://schemas.microsoft.com/office/powerpoint/2010/main" val="1968657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lv-LV" dirty="0"/>
              <a:t>Nātrija – glikozes </a:t>
            </a:r>
            <a:r>
              <a:rPr lang="lv-LV" dirty="0" err="1"/>
              <a:t>kotransportiera</a:t>
            </a:r>
            <a:r>
              <a:rPr lang="lv-LV" dirty="0"/>
              <a:t> 2 inhibitori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1703512" y="1300164"/>
            <a:ext cx="8964488" cy="5303836"/>
          </a:xfrm>
        </p:spPr>
        <p:txBody>
          <a:bodyPr>
            <a:normAutofit fontScale="77500" lnSpcReduction="20000"/>
          </a:bodyPr>
          <a:lstStyle/>
          <a:p>
            <a:r>
              <a:rPr lang="lv-LV" dirty="0"/>
              <a:t>Pazemina «nieru slieksni» – kavē glikozes </a:t>
            </a:r>
            <a:r>
              <a:rPr lang="lv-LV" dirty="0" err="1"/>
              <a:t>atpakaļuzsūkšanos</a:t>
            </a:r>
            <a:r>
              <a:rPr lang="lv-LV" dirty="0"/>
              <a:t> no urīna nierēs, palielina glikozes </a:t>
            </a:r>
            <a:r>
              <a:rPr lang="lv-LV" dirty="0" err="1"/>
              <a:t>ekskrēciju</a:t>
            </a:r>
            <a:r>
              <a:rPr lang="lv-LV" dirty="0"/>
              <a:t> ar urīnu līdz 80 g/ dienā (320 </a:t>
            </a:r>
            <a:r>
              <a:rPr lang="lv-LV" dirty="0" err="1"/>
              <a:t>kCal</a:t>
            </a:r>
            <a:r>
              <a:rPr lang="lv-LV" dirty="0"/>
              <a:t>/dienā), samazinās glikozes līmenis plazmā</a:t>
            </a:r>
          </a:p>
          <a:p>
            <a:r>
              <a:rPr lang="lv-LV" dirty="0"/>
              <a:t>Samazina HbA</a:t>
            </a:r>
            <a:r>
              <a:rPr lang="lv-LV" baseline="-25000" dirty="0"/>
              <a:t>1C</a:t>
            </a:r>
            <a:r>
              <a:rPr lang="lv-LV" dirty="0"/>
              <a:t> vidēji par 0,7%, svara mazinājums ap 2 kg, neizraisa </a:t>
            </a:r>
            <a:r>
              <a:rPr lang="lv-LV" dirty="0" err="1"/>
              <a:t>hipoglikēmijas</a:t>
            </a:r>
            <a:endParaRPr lang="lv-LV" dirty="0"/>
          </a:p>
          <a:p>
            <a:r>
              <a:rPr lang="lv-LV" dirty="0"/>
              <a:t>Papildus ieguvumi – </a:t>
            </a:r>
            <a:r>
              <a:rPr lang="lv-LV" dirty="0" err="1"/>
              <a:t>asinsspiedina</a:t>
            </a:r>
            <a:r>
              <a:rPr lang="lv-LV" dirty="0"/>
              <a:t> mazināšana, urīnskābes līmeņa samazinājums</a:t>
            </a:r>
          </a:p>
          <a:p>
            <a:r>
              <a:rPr lang="lv-LV" dirty="0" err="1"/>
              <a:t>Empaglifozīns</a:t>
            </a:r>
            <a:r>
              <a:rPr lang="lv-LV" dirty="0"/>
              <a:t> 2. tipa cukura diabēta pacientiem mazina </a:t>
            </a:r>
            <a:r>
              <a:rPr lang="lv-LV" dirty="0" err="1"/>
              <a:t>kardiovaskulārās</a:t>
            </a:r>
            <a:r>
              <a:rPr lang="lv-LV" dirty="0"/>
              <a:t> mirstības, nefatālo miokarda infarktu un nefatālo insultu risku pa 14%, </a:t>
            </a:r>
            <a:r>
              <a:rPr lang="lv-LV" dirty="0" err="1"/>
              <a:t>kardiovaskulāro</a:t>
            </a:r>
            <a:r>
              <a:rPr lang="lv-LV" dirty="0"/>
              <a:t> mirstību par 38%, kopējo mirstību par 32%!</a:t>
            </a:r>
          </a:p>
          <a:p>
            <a:r>
              <a:rPr lang="lv-LV" dirty="0"/>
              <a:t>Blaknes – </a:t>
            </a:r>
            <a:r>
              <a:rPr lang="lv-LV" dirty="0" err="1"/>
              <a:t>uroģenitālas</a:t>
            </a:r>
            <a:r>
              <a:rPr lang="lv-LV" dirty="0"/>
              <a:t> infekcijas</a:t>
            </a:r>
          </a:p>
          <a:p>
            <a:r>
              <a:rPr lang="lv-LV" dirty="0"/>
              <a:t>Ja GFĀ &lt;45 ml/min – neuzsākt lietošanu</a:t>
            </a:r>
          </a:p>
          <a:p>
            <a:r>
              <a:rPr lang="lv-LV" dirty="0"/>
              <a:t>Ja GFĀ &lt;30 ml/min - </a:t>
            </a:r>
            <a:r>
              <a:rPr lang="lv-LV" dirty="0" err="1"/>
              <a:t>kontrindicēts</a:t>
            </a:r>
            <a:endParaRPr lang="lv-LV" dirty="0"/>
          </a:p>
          <a:p>
            <a:r>
              <a:rPr lang="lv-LV" dirty="0"/>
              <a:t>Jāpārtrauc pie akūtām saslimšanām</a:t>
            </a:r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9BE56ED8-2145-4593-AA52-2753FD530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</p:spTree>
    <p:extLst>
      <p:ext uri="{BB962C8B-B14F-4D97-AF65-F5344CB8AC3E}">
        <p14:creationId xmlns:p14="http://schemas.microsoft.com/office/powerpoint/2010/main" val="2046700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atura vietturis 4"/>
          <p:cNvGraphicFramePr>
            <a:graphicFrameLocks noGrp="1"/>
          </p:cNvGraphicFramePr>
          <p:nvPr>
            <p:ph idx="1"/>
            <p:extLst/>
          </p:nvPr>
        </p:nvGraphicFramePr>
        <p:xfrm>
          <a:off x="1631505" y="669211"/>
          <a:ext cx="8903103" cy="6010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6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4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66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98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279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0162">
                <a:tc>
                  <a:txBody>
                    <a:bodyPr/>
                    <a:lstStyle/>
                    <a:p>
                      <a:r>
                        <a:rPr lang="lv-LV" sz="1000" dirty="0"/>
                        <a:t>Medikamentu klase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Ievade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Darbības</a:t>
                      </a:r>
                      <a:r>
                        <a:rPr lang="lv-LV" sz="1000" baseline="0" dirty="0"/>
                        <a:t> mehānisms</a:t>
                      </a:r>
                      <a:endParaRPr lang="lv-LV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HbA1C ↓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Lietošanas</a:t>
                      </a:r>
                      <a:r>
                        <a:rPr lang="lv-LV" sz="1000" baseline="0" dirty="0"/>
                        <a:t> priekšrocības</a:t>
                      </a:r>
                      <a:endParaRPr lang="lv-LV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Blaknes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Kontrindikācijas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4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000" b="1" dirty="0" err="1"/>
                        <a:t>Biguanīdi</a:t>
                      </a:r>
                      <a:r>
                        <a:rPr lang="lv-LV" sz="1000" b="1" dirty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000" i="1" dirty="0" err="1"/>
                        <a:t>Metforminum</a:t>
                      </a:r>
                      <a:endParaRPr lang="lv-LV" sz="1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p/o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↓</a:t>
                      </a:r>
                      <a:r>
                        <a:rPr lang="lv-LV" sz="1000" baseline="0" dirty="0"/>
                        <a:t> </a:t>
                      </a:r>
                      <a:r>
                        <a:rPr lang="lv-LV" sz="1000" dirty="0"/>
                        <a:t>glikozes veidošanos aknās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1-2%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Svara neitrāli, lēti, </a:t>
                      </a:r>
                      <a:r>
                        <a:rPr lang="lv-LV" sz="1000" baseline="0" dirty="0"/>
                        <a:t>plaša pieredze, </a:t>
                      </a:r>
                      <a:r>
                        <a:rPr lang="lv-LV" sz="1000" dirty="0"/>
                        <a:t>neizraisa</a:t>
                      </a:r>
                      <a:r>
                        <a:rPr lang="lv-LV" sz="1000" baseline="0" dirty="0"/>
                        <a:t> </a:t>
                      </a:r>
                      <a:r>
                        <a:rPr lang="lv-LV" sz="1000" baseline="0" dirty="0" err="1"/>
                        <a:t>hipoglikēmijas</a:t>
                      </a:r>
                      <a:r>
                        <a:rPr lang="lv-LV" sz="1000" baseline="0" dirty="0"/>
                        <a:t>, </a:t>
                      </a:r>
                    </a:p>
                    <a:p>
                      <a:r>
                        <a:rPr lang="lv-LV" sz="1000" baseline="0" dirty="0"/>
                        <a:t>↓KV notikumus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 err="1"/>
                        <a:t>Diareja</a:t>
                      </a:r>
                      <a:r>
                        <a:rPr lang="lv-LV" sz="1000" dirty="0"/>
                        <a:t>,</a:t>
                      </a:r>
                      <a:r>
                        <a:rPr lang="lv-LV" sz="1000" baseline="0" dirty="0"/>
                        <a:t> slikta dūša, </a:t>
                      </a:r>
                      <a:r>
                        <a:rPr lang="lv-LV" sz="1000" baseline="0" dirty="0" err="1"/>
                        <a:t>laktātacidoze</a:t>
                      </a:r>
                      <a:endParaRPr lang="lv-LV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HNS IV,V, </a:t>
                      </a:r>
                      <a:r>
                        <a:rPr lang="lv-LV" sz="1000" dirty="0" err="1"/>
                        <a:t>radioloģiski</a:t>
                      </a:r>
                      <a:r>
                        <a:rPr lang="lv-LV" sz="1000" dirty="0"/>
                        <a:t> izmeklējumi ar kontrastvielu,</a:t>
                      </a:r>
                      <a:r>
                        <a:rPr lang="lv-LV" sz="1000" baseline="0" dirty="0"/>
                        <a:t> acidoze, </a:t>
                      </a:r>
                      <a:r>
                        <a:rPr lang="lv-LV" sz="1000" baseline="0" dirty="0" err="1"/>
                        <a:t>hipoksija</a:t>
                      </a:r>
                      <a:r>
                        <a:rPr lang="lv-LV" sz="1000" baseline="0" dirty="0"/>
                        <a:t>, smagas infekcijas</a:t>
                      </a:r>
                      <a:endParaRPr lang="lv-LV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70">
                <a:tc>
                  <a:txBody>
                    <a:bodyPr/>
                    <a:lstStyle/>
                    <a:p>
                      <a:r>
                        <a:rPr lang="lv-LV" sz="1000" b="1" dirty="0" err="1"/>
                        <a:t>Sulfonilurīnvielas</a:t>
                      </a:r>
                      <a:r>
                        <a:rPr lang="lv-LV" sz="1000" b="1" dirty="0"/>
                        <a:t> preparāti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000" i="1" baseline="0" dirty="0" err="1"/>
                        <a:t>Gliclazidum</a:t>
                      </a:r>
                      <a:r>
                        <a:rPr lang="lv-LV" sz="1000" i="1" dirty="0"/>
                        <a:t> </a:t>
                      </a:r>
                      <a:r>
                        <a:rPr lang="lv-LV" sz="1000" i="1" dirty="0" err="1"/>
                        <a:t>Glimeperidum</a:t>
                      </a:r>
                      <a:r>
                        <a:rPr lang="lv-LV" sz="1000" i="1" baseline="0" dirty="0"/>
                        <a:t> </a:t>
                      </a:r>
                      <a:r>
                        <a:rPr lang="lv-LV" sz="1000" i="1" baseline="0" dirty="0" err="1"/>
                        <a:t>Glipizidum</a:t>
                      </a:r>
                      <a:endParaRPr lang="lv-LV" sz="1000" i="1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000" i="1" baseline="0" dirty="0" err="1"/>
                        <a:t>Gliquidonum</a:t>
                      </a:r>
                      <a:endParaRPr lang="lv-LV" sz="1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p/o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↑ </a:t>
                      </a:r>
                      <a:r>
                        <a:rPr lang="lv-LV" sz="1000" baseline="0" dirty="0"/>
                        <a:t>insulīna sekrēciju</a:t>
                      </a:r>
                      <a:endParaRPr lang="lv-LV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1-2%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Ātrs darbības sākums, mazina </a:t>
                      </a:r>
                      <a:r>
                        <a:rPr lang="lv-LV" sz="1000" dirty="0" err="1"/>
                        <a:t>postprandiālo</a:t>
                      </a:r>
                      <a:r>
                        <a:rPr lang="lv-LV" sz="1000" dirty="0"/>
                        <a:t> </a:t>
                      </a:r>
                      <a:r>
                        <a:rPr lang="lv-LV" sz="1000" dirty="0" err="1"/>
                        <a:t>glikēmiju</a:t>
                      </a:r>
                      <a:r>
                        <a:rPr lang="lv-LV" sz="1000" dirty="0"/>
                        <a:t>, lēti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 err="1"/>
                        <a:t>Hipoglikēmijas</a:t>
                      </a:r>
                      <a:r>
                        <a:rPr lang="lv-LV" sz="1000" dirty="0"/>
                        <a:t>, svara pieaugums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Aknu, nieru slimības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366">
                <a:tc>
                  <a:txBody>
                    <a:bodyPr/>
                    <a:lstStyle/>
                    <a:p>
                      <a:r>
                        <a:rPr lang="lv-LV" sz="1000" b="1" dirty="0" err="1"/>
                        <a:t>Meglitinīdi</a:t>
                      </a:r>
                      <a:endParaRPr lang="lv-LV" sz="1000" b="1" dirty="0"/>
                    </a:p>
                    <a:p>
                      <a:r>
                        <a:rPr lang="lv-LV" sz="1000" i="1" dirty="0" err="1"/>
                        <a:t>Repaglinidum</a:t>
                      </a:r>
                      <a:endParaRPr lang="lv-LV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p/o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↑ insulīna</a:t>
                      </a:r>
                      <a:r>
                        <a:rPr lang="lv-LV" sz="1000" baseline="0" dirty="0"/>
                        <a:t> sekrēciju</a:t>
                      </a:r>
                      <a:endParaRPr lang="lv-LV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0,5-1%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Ātrs darbības sākums, mazina </a:t>
                      </a:r>
                      <a:r>
                        <a:rPr lang="lv-LV" sz="1000" dirty="0" err="1"/>
                        <a:t>postprandiālo</a:t>
                      </a:r>
                      <a:r>
                        <a:rPr lang="lv-LV" sz="1000" dirty="0"/>
                        <a:t> </a:t>
                      </a:r>
                      <a:r>
                        <a:rPr lang="lv-LV" sz="1000" dirty="0" err="1"/>
                        <a:t>glikēmiju</a:t>
                      </a:r>
                      <a:endParaRPr lang="lv-LV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 err="1"/>
                        <a:t>Hipoglikēmijas</a:t>
                      </a:r>
                      <a:endParaRPr lang="lv-LV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Aknu, nieru slimības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3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000" b="1" dirty="0" err="1"/>
                        <a:t>Tiazolidondioni</a:t>
                      </a:r>
                      <a:endParaRPr lang="lv-LV" sz="1000" b="1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000" i="1" dirty="0" err="1"/>
                        <a:t>Pioglitazonum</a:t>
                      </a:r>
                      <a:endParaRPr lang="lv-LV" sz="1000" i="1" dirty="0"/>
                    </a:p>
                    <a:p>
                      <a:endParaRPr lang="lv-LV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p/o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↓</a:t>
                      </a:r>
                      <a:r>
                        <a:rPr lang="lv-LV" sz="1000" baseline="0" dirty="0"/>
                        <a:t> </a:t>
                      </a:r>
                      <a:r>
                        <a:rPr lang="lv-LV" sz="1000" dirty="0"/>
                        <a:t>insulīna rezistenci, ↑glikozes izmantošanu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0,5-1,4%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Mazina insulīna vajadzību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 err="1"/>
                        <a:t>Perifēras</a:t>
                      </a:r>
                      <a:r>
                        <a:rPr lang="lv-LV" sz="1000" dirty="0"/>
                        <a:t> tūskas, HSM, svara pieaugums, lūzumi, </a:t>
                      </a:r>
                      <a:r>
                        <a:rPr lang="lv-LV" sz="1000" dirty="0" err="1"/>
                        <a:t>makulas</a:t>
                      </a:r>
                      <a:r>
                        <a:rPr lang="lv-LV" sz="1000" dirty="0"/>
                        <a:t> tūska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HSM, aknu slimība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05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000" b="1" dirty="0"/>
                        <a:t>GLP-1</a:t>
                      </a:r>
                      <a:r>
                        <a:rPr lang="lv-LV" sz="1000" b="1" baseline="0" dirty="0"/>
                        <a:t> analogi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000" i="1" dirty="0" err="1"/>
                        <a:t>Exenatidum</a:t>
                      </a:r>
                      <a:endParaRPr lang="lv-LV" sz="1000" i="1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000" i="1" dirty="0" err="1"/>
                        <a:t>Liraglutidum</a:t>
                      </a:r>
                      <a:r>
                        <a:rPr lang="lv-LV" sz="1000" i="1" dirty="0"/>
                        <a:t> </a:t>
                      </a:r>
                      <a:r>
                        <a:rPr lang="lv-LV" sz="1000" i="1" dirty="0" err="1"/>
                        <a:t>Lixisenatidum</a:t>
                      </a:r>
                      <a:endParaRPr lang="lv-LV" sz="1000" i="1" dirty="0"/>
                    </a:p>
                    <a:p>
                      <a:endParaRPr lang="lv-LV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s/c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 err="1"/>
                        <a:t>Inkretīnu</a:t>
                      </a:r>
                      <a:r>
                        <a:rPr lang="lv-LV" sz="1000" dirty="0"/>
                        <a:t> </a:t>
                      </a:r>
                      <a:r>
                        <a:rPr lang="lv-LV" sz="1000" dirty="0" err="1"/>
                        <a:t>mimētiķi</a:t>
                      </a:r>
                      <a:r>
                        <a:rPr lang="lv-LV" sz="1000" baseline="0" dirty="0"/>
                        <a:t> – </a:t>
                      </a:r>
                      <a:r>
                        <a:rPr lang="lv-LV" sz="1000" dirty="0"/>
                        <a:t>↑</a:t>
                      </a:r>
                      <a:r>
                        <a:rPr lang="lv-LV" sz="1000" baseline="0" dirty="0"/>
                        <a:t>insulīna sekrēciju, </a:t>
                      </a:r>
                    </a:p>
                    <a:p>
                      <a:r>
                        <a:rPr lang="lv-LV" sz="1000" dirty="0"/>
                        <a:t>↓</a:t>
                      </a:r>
                      <a:r>
                        <a:rPr lang="lv-LV" sz="1000" baseline="0" dirty="0"/>
                        <a:t> glikagona sekrēciju, </a:t>
                      </a:r>
                    </a:p>
                    <a:p>
                      <a:r>
                        <a:rPr lang="lv-LV" sz="1000" dirty="0"/>
                        <a:t>↓</a:t>
                      </a:r>
                      <a:r>
                        <a:rPr lang="lv-LV" sz="1000" baseline="0" dirty="0"/>
                        <a:t> kuņģa iztukšošanos, </a:t>
                      </a:r>
                    </a:p>
                    <a:p>
                      <a:r>
                        <a:rPr lang="lv-LV" sz="1000" dirty="0"/>
                        <a:t>↑ </a:t>
                      </a:r>
                      <a:r>
                        <a:rPr lang="lv-LV" sz="1000" baseline="0" dirty="0"/>
                        <a:t>sāta sajūtu</a:t>
                      </a:r>
                      <a:endParaRPr lang="lv-LV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0,5-1%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Svara</a:t>
                      </a:r>
                      <a:r>
                        <a:rPr lang="lv-LV" sz="1000" baseline="0" dirty="0"/>
                        <a:t> zudums, neizraisa </a:t>
                      </a:r>
                      <a:r>
                        <a:rPr lang="lv-LV" sz="1000" baseline="0" dirty="0" err="1"/>
                        <a:t>hipoglikēmija</a:t>
                      </a:r>
                      <a:endParaRPr lang="lv-LV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Slikta dūša, injicējams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Nieru slimības, </a:t>
                      </a:r>
                      <a:r>
                        <a:rPr lang="lv-LV" sz="1000" dirty="0" err="1"/>
                        <a:t>pankreatīti</a:t>
                      </a:r>
                      <a:r>
                        <a:rPr lang="lv-LV" sz="1000" dirty="0"/>
                        <a:t>, </a:t>
                      </a:r>
                      <a:r>
                        <a:rPr lang="lv-LV" sz="1000" dirty="0" err="1"/>
                        <a:t>medullārs</a:t>
                      </a:r>
                      <a:r>
                        <a:rPr lang="lv-LV" sz="1000" dirty="0"/>
                        <a:t> vairogdziedzera </a:t>
                      </a:r>
                      <a:r>
                        <a:rPr lang="lv-LV" sz="1000" dirty="0" err="1"/>
                        <a:t>Ca</a:t>
                      </a:r>
                      <a:endParaRPr lang="lv-LV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0670">
                <a:tc>
                  <a:txBody>
                    <a:bodyPr/>
                    <a:lstStyle/>
                    <a:p>
                      <a:r>
                        <a:rPr lang="lv-LV" sz="1000" b="1" dirty="0"/>
                        <a:t>DPP-4 inhibitori</a:t>
                      </a:r>
                    </a:p>
                    <a:p>
                      <a:r>
                        <a:rPr lang="lv-LV" sz="1000" i="1" dirty="0" err="1"/>
                        <a:t>Alogliptinum</a:t>
                      </a:r>
                      <a:endParaRPr lang="lv-LV" sz="1000" i="1" dirty="0"/>
                    </a:p>
                    <a:p>
                      <a:r>
                        <a:rPr lang="lv-LV" sz="1000" i="1" dirty="0" err="1"/>
                        <a:t>Linagliptidum</a:t>
                      </a:r>
                      <a:endParaRPr lang="lv-LV" sz="1000" i="1" dirty="0"/>
                    </a:p>
                    <a:p>
                      <a:r>
                        <a:rPr lang="lv-LV" sz="1000" i="1" dirty="0" err="1"/>
                        <a:t>Saxagliptinum</a:t>
                      </a:r>
                      <a:r>
                        <a:rPr lang="lv-LV" sz="1000" i="1" baseline="0" dirty="0"/>
                        <a:t> </a:t>
                      </a:r>
                      <a:r>
                        <a:rPr lang="lv-LV" sz="1000" i="1" baseline="0" dirty="0" err="1"/>
                        <a:t>Sitagliptinum</a:t>
                      </a:r>
                      <a:endParaRPr lang="lv-LV" sz="1000" i="1" baseline="0" dirty="0"/>
                    </a:p>
                    <a:p>
                      <a:r>
                        <a:rPr lang="lv-LV" sz="1000" i="1" baseline="0" dirty="0" err="1"/>
                        <a:t>Vildagliptinum</a:t>
                      </a:r>
                      <a:endParaRPr lang="lv-LV" sz="1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p/o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↑</a:t>
                      </a:r>
                      <a:r>
                        <a:rPr lang="lv-LV" sz="1000" baseline="0" dirty="0" err="1"/>
                        <a:t>endogēno</a:t>
                      </a:r>
                      <a:r>
                        <a:rPr lang="lv-LV" sz="1000" baseline="0" dirty="0"/>
                        <a:t>  </a:t>
                      </a:r>
                      <a:r>
                        <a:rPr lang="lv-LV" sz="1000" baseline="0" dirty="0" err="1"/>
                        <a:t>inkretīnu</a:t>
                      </a:r>
                      <a:r>
                        <a:rPr lang="lv-LV" sz="1000" baseline="0" dirty="0"/>
                        <a:t> līmeni, </a:t>
                      </a:r>
                    </a:p>
                    <a:p>
                      <a:r>
                        <a:rPr lang="lv-LV" sz="1000" dirty="0"/>
                        <a:t>↓</a:t>
                      </a:r>
                      <a:r>
                        <a:rPr lang="lv-LV" sz="1000" baseline="0" dirty="0"/>
                        <a:t>  GLP-1 sašķelšanu</a:t>
                      </a:r>
                      <a:endParaRPr lang="lv-LV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0,5-0,8%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Neizraisa </a:t>
                      </a:r>
                      <a:r>
                        <a:rPr lang="lv-LV" sz="1000" dirty="0" err="1"/>
                        <a:t>hipoglikēmijas</a:t>
                      </a:r>
                      <a:r>
                        <a:rPr lang="lv-LV" sz="1000" dirty="0"/>
                        <a:t>, </a:t>
                      </a:r>
                    </a:p>
                    <a:p>
                      <a:r>
                        <a:rPr lang="lv-LV" sz="1000" dirty="0"/>
                        <a:t>laba</a:t>
                      </a:r>
                      <a:r>
                        <a:rPr lang="lv-LV" sz="1000" baseline="0" dirty="0"/>
                        <a:t> </a:t>
                      </a:r>
                      <a:r>
                        <a:rPr lang="lv-LV" sz="1000" baseline="0" dirty="0" err="1"/>
                        <a:t>panesmība</a:t>
                      </a:r>
                      <a:endParaRPr lang="lv-LV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Devas adaptācija</a:t>
                      </a:r>
                      <a:r>
                        <a:rPr lang="lv-LV" sz="1000" baseline="0" dirty="0"/>
                        <a:t> pie HNS, </a:t>
                      </a:r>
                      <a:r>
                        <a:rPr lang="lv-LV" sz="1000" baseline="0" dirty="0" err="1"/>
                        <a:t>pankreatīts</a:t>
                      </a:r>
                      <a:endParaRPr lang="lv-LV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366">
                <a:tc>
                  <a:txBody>
                    <a:bodyPr/>
                    <a:lstStyle/>
                    <a:p>
                      <a:r>
                        <a:rPr lang="lv-LV" sz="1000" b="1" dirty="0"/>
                        <a:t>SGLT2 inhibitori</a:t>
                      </a:r>
                    </a:p>
                    <a:p>
                      <a:r>
                        <a:rPr lang="lv-LV" sz="1000" i="1" dirty="0" err="1"/>
                        <a:t>Dapagliflozinum</a:t>
                      </a:r>
                      <a:endParaRPr lang="lv-LV" sz="1000" i="1" dirty="0"/>
                    </a:p>
                    <a:p>
                      <a:r>
                        <a:rPr lang="lv-LV" sz="1000" i="1" dirty="0" err="1"/>
                        <a:t>Empagliflozinum</a:t>
                      </a:r>
                      <a:endParaRPr lang="lv-LV" sz="1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p/o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↑ glikozes </a:t>
                      </a:r>
                      <a:r>
                        <a:rPr lang="lv-LV" sz="1000" dirty="0" err="1"/>
                        <a:t>ekskrēciju</a:t>
                      </a:r>
                      <a:r>
                        <a:rPr lang="lv-LV" sz="1000" dirty="0"/>
                        <a:t> ar urīnu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0,5-1%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000" dirty="0"/>
                        <a:t>Darbības mehānisms</a:t>
                      </a:r>
                    </a:p>
                    <a:p>
                      <a:r>
                        <a:rPr lang="lv-LV" sz="1000" dirty="0"/>
                        <a:t>nav</a:t>
                      </a:r>
                      <a:r>
                        <a:rPr lang="lv-LV" sz="1000" baseline="0" dirty="0"/>
                        <a:t> </a:t>
                      </a:r>
                      <a:r>
                        <a:rPr lang="lv-LV" sz="1000" dirty="0"/>
                        <a:t>atkarīgs</a:t>
                      </a:r>
                      <a:r>
                        <a:rPr lang="lv-LV" sz="1000" baseline="0" dirty="0"/>
                        <a:t> no insulīna darbības un sekrēcijas</a:t>
                      </a:r>
                      <a:endParaRPr lang="lv-LV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 err="1"/>
                        <a:t>Uroģenitālas</a:t>
                      </a:r>
                      <a:r>
                        <a:rPr lang="lv-LV" sz="1000" dirty="0"/>
                        <a:t> infekcijas, </a:t>
                      </a:r>
                      <a:r>
                        <a:rPr lang="lv-LV" sz="1000" dirty="0" err="1"/>
                        <a:t>dehidratācija</a:t>
                      </a:r>
                      <a:r>
                        <a:rPr lang="lv-LV" sz="1000" dirty="0"/>
                        <a:t>,</a:t>
                      </a:r>
                      <a:r>
                        <a:rPr lang="lv-LV" sz="1000" baseline="0" dirty="0"/>
                        <a:t> ↑ </a:t>
                      </a:r>
                      <a:r>
                        <a:rPr lang="lv-LV" sz="1000" baseline="0" dirty="0" err="1"/>
                        <a:t>hiperK</a:t>
                      </a:r>
                      <a:r>
                        <a:rPr lang="lv-LV" sz="1000" baseline="0" dirty="0"/>
                        <a:t> tendence</a:t>
                      </a:r>
                      <a:endParaRPr lang="lv-LV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HNS</a:t>
                      </a:r>
                      <a:r>
                        <a:rPr lang="lv-LV" sz="1000" baseline="0" dirty="0"/>
                        <a:t> III, ierobežota klīniskā pieredze</a:t>
                      </a:r>
                      <a:endParaRPr lang="lv-LV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4506">
                <a:tc>
                  <a:txBody>
                    <a:bodyPr/>
                    <a:lstStyle/>
                    <a:p>
                      <a:r>
                        <a:rPr lang="lv-LV" sz="1000" b="1" dirty="0"/>
                        <a:t>Insulīns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s/c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↑glikozes izmantošanu,</a:t>
                      </a:r>
                    </a:p>
                    <a:p>
                      <a:r>
                        <a:rPr lang="lv-LV" sz="1000" dirty="0"/>
                        <a:t>↓</a:t>
                      </a:r>
                      <a:r>
                        <a:rPr lang="lv-LV" sz="1000" baseline="0" dirty="0"/>
                        <a:t> </a:t>
                      </a:r>
                      <a:r>
                        <a:rPr lang="lv-LV" sz="1000" dirty="0"/>
                        <a:t>glikozes veidošanos aknās, citi </a:t>
                      </a:r>
                      <a:r>
                        <a:rPr lang="lv-LV" sz="1000" dirty="0" err="1"/>
                        <a:t>anaboli</a:t>
                      </a:r>
                      <a:r>
                        <a:rPr lang="lv-LV" sz="1000" dirty="0"/>
                        <a:t> efekti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/>
                        <a:t>Neie-</a:t>
                      </a:r>
                    </a:p>
                    <a:p>
                      <a:r>
                        <a:rPr lang="lv-LV" sz="1000"/>
                        <a:t>robežoti</a:t>
                      </a:r>
                      <a:endParaRPr lang="lv-LV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Zināms drošības profils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1000" dirty="0"/>
                        <a:t>Injekcijas, svara pieaugums, </a:t>
                      </a:r>
                      <a:r>
                        <a:rPr lang="lv-LV" sz="1000" dirty="0" err="1"/>
                        <a:t>hipoglikēmijas</a:t>
                      </a:r>
                      <a:endParaRPr lang="lv-LV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935797" y="6641044"/>
            <a:ext cx="4122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en-US" sz="600" kern="1200" dirty="0">
                <a:solidFill>
                  <a:prstClr val="black"/>
                </a:solidFill>
                <a:latin typeface="Calibri"/>
              </a:rPr>
              <a:t>Robert J. Smith</a:t>
            </a:r>
            <a:r>
              <a:rPr lang="lv-LV" sz="6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" kern="1200" dirty="0" err="1">
                <a:solidFill>
                  <a:prstClr val="black"/>
                </a:solidFill>
                <a:latin typeface="Calibri"/>
              </a:rPr>
              <a:t>Andreoli</a:t>
            </a:r>
            <a:r>
              <a:rPr lang="en-US" sz="600" kern="1200" dirty="0">
                <a:solidFill>
                  <a:prstClr val="black"/>
                </a:solidFill>
                <a:latin typeface="Calibri"/>
              </a:rPr>
              <a:t> and Carpenter's Cecil</a:t>
            </a:r>
            <a:r>
              <a:rPr lang="lv-LV" sz="6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" kern="1200" dirty="0">
                <a:solidFill>
                  <a:prstClr val="black"/>
                </a:solidFill>
                <a:latin typeface="Calibri"/>
              </a:rPr>
              <a:t>Essentials of Medicine</a:t>
            </a:r>
            <a:r>
              <a:rPr lang="lv-LV" sz="600" kern="1200" dirty="0">
                <a:solidFill>
                  <a:prstClr val="black"/>
                </a:solidFill>
                <a:latin typeface="Calibri"/>
              </a:rPr>
              <a:t>. 2016, </a:t>
            </a:r>
            <a:r>
              <a:rPr lang="lv-LV" sz="600" kern="1200" dirty="0" err="1">
                <a:solidFill>
                  <a:prstClr val="black"/>
                </a:solidFill>
                <a:latin typeface="Calibri"/>
              </a:rPr>
              <a:t>Chapter</a:t>
            </a:r>
            <a:r>
              <a:rPr lang="en-US" sz="600" kern="1200" dirty="0">
                <a:solidFill>
                  <a:prstClr val="black"/>
                </a:solidFill>
                <a:latin typeface="Calibri"/>
              </a:rPr>
              <a:t> 66, 657-674</a:t>
            </a:r>
            <a:endParaRPr lang="lv-LV" sz="600" kern="1200" dirty="0">
              <a:solidFill>
                <a:prstClr val="black"/>
              </a:solidFill>
              <a:latin typeface="Calibri"/>
            </a:endParaRPr>
          </a:p>
          <a:p>
            <a:pPr hangingPunct="1"/>
            <a:r>
              <a:rPr lang="lv-LV" sz="600" kern="1200" dirty="0" err="1">
                <a:solidFill>
                  <a:prstClr val="black"/>
                </a:solidFill>
                <a:latin typeface="Calibri"/>
              </a:rPr>
              <a:t>Powers</a:t>
            </a:r>
            <a:r>
              <a:rPr lang="lv-LV" sz="600" kern="1200" dirty="0">
                <a:solidFill>
                  <a:prstClr val="black"/>
                </a:solidFill>
                <a:latin typeface="Calibri"/>
              </a:rPr>
              <a:t> AC. </a:t>
            </a:r>
            <a:r>
              <a:rPr lang="lv-LV" sz="600" kern="1200" dirty="0" err="1">
                <a:solidFill>
                  <a:prstClr val="black"/>
                </a:solidFill>
                <a:latin typeface="Calibri"/>
              </a:rPr>
              <a:t>Diabetes</a:t>
            </a:r>
            <a:r>
              <a:rPr lang="lv-LV" sz="6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lv-LV" sz="600" kern="1200" dirty="0" err="1">
                <a:solidFill>
                  <a:prstClr val="black"/>
                </a:solidFill>
                <a:latin typeface="Calibri"/>
              </a:rPr>
              <a:t>Mellitus</a:t>
            </a:r>
            <a:r>
              <a:rPr lang="lv-LV" sz="600" kern="12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lv-LV" sz="600" kern="1200" dirty="0" err="1">
                <a:solidFill>
                  <a:prstClr val="black"/>
                </a:solidFill>
                <a:latin typeface="Calibri"/>
              </a:rPr>
              <a:t>Management</a:t>
            </a:r>
            <a:r>
              <a:rPr lang="lv-LV" sz="6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lv-LV" sz="600" kern="1200" dirty="0" err="1">
                <a:solidFill>
                  <a:prstClr val="black"/>
                </a:solidFill>
                <a:latin typeface="Calibri"/>
              </a:rPr>
              <a:t>and</a:t>
            </a:r>
            <a:r>
              <a:rPr lang="lv-LV" sz="6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lv-LV" sz="600" kern="1200" dirty="0" err="1">
                <a:solidFill>
                  <a:prstClr val="black"/>
                </a:solidFill>
                <a:latin typeface="Calibri"/>
              </a:rPr>
              <a:t>Therapies</a:t>
            </a:r>
            <a:r>
              <a:rPr lang="lv-LV" sz="600" kern="12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lv-LV" sz="600" i="1" kern="1200" dirty="0" err="1">
                <a:solidFill>
                  <a:prstClr val="black"/>
                </a:solidFill>
                <a:latin typeface="Calibri"/>
              </a:rPr>
              <a:t>Harrison's</a:t>
            </a:r>
            <a:r>
              <a:rPr lang="lv-LV" sz="600" i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lv-LV" sz="600" i="1" kern="1200" dirty="0" err="1">
                <a:solidFill>
                  <a:prstClr val="black"/>
                </a:solidFill>
                <a:latin typeface="Calibri"/>
              </a:rPr>
              <a:t>Principles</a:t>
            </a:r>
            <a:r>
              <a:rPr lang="lv-LV" sz="600" i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lv-LV" sz="600" i="1" kern="12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lv-LV" sz="600" i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lv-LV" sz="600" i="1" kern="1200" dirty="0" err="1">
                <a:solidFill>
                  <a:prstClr val="black"/>
                </a:solidFill>
                <a:latin typeface="Calibri"/>
              </a:rPr>
              <a:t>Internal</a:t>
            </a:r>
            <a:r>
              <a:rPr lang="lv-LV" sz="600" i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lv-LV" sz="600" i="1" kern="1200" dirty="0" err="1">
                <a:solidFill>
                  <a:prstClr val="black"/>
                </a:solidFill>
                <a:latin typeface="Calibri"/>
              </a:rPr>
              <a:t>Medicine</a:t>
            </a:r>
            <a:r>
              <a:rPr lang="lv-LV" sz="600" i="1" kern="1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lv-LV" sz="600" kern="1200" dirty="0">
                <a:solidFill>
                  <a:prstClr val="black"/>
                </a:solidFill>
                <a:latin typeface="Calibri"/>
              </a:rPr>
              <a:t>2015.</a:t>
            </a:r>
            <a:r>
              <a:rPr lang="lv-LV" sz="600" i="1" kern="1200" dirty="0">
                <a:solidFill>
                  <a:prstClr val="black"/>
                </a:solidFill>
                <a:latin typeface="Calibri"/>
              </a:rPr>
              <a:t>19e. </a:t>
            </a:r>
            <a:r>
              <a:rPr lang="lv-LV" sz="600" kern="1200" dirty="0" err="1">
                <a:solidFill>
                  <a:prstClr val="black"/>
                </a:solidFill>
                <a:latin typeface="Calibri"/>
              </a:rPr>
              <a:t>McGraw-Hill;</a:t>
            </a:r>
            <a:endParaRPr lang="en-US" sz="6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3552" y="116633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lv-LV" sz="3200" kern="1200" dirty="0">
                <a:solidFill>
                  <a:prstClr val="black"/>
                </a:solidFill>
                <a:latin typeface="Calibri"/>
              </a:rPr>
              <a:t>Medikamentu grupas cukura diabēta ārstēšanai</a:t>
            </a:r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BE0DD138-2D75-4042-BA92-DFB589ECD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6204" y="6596980"/>
            <a:ext cx="3860800" cy="365125"/>
          </a:xfrm>
        </p:spPr>
        <p:txBody>
          <a:bodyPr/>
          <a:lstStyle/>
          <a:p>
            <a:r>
              <a:rPr lang="lv-LV" dirty="0"/>
              <a:t>Dr. </a:t>
            </a:r>
            <a:r>
              <a:rPr lang="lv-LV" dirty="0" err="1"/>
              <a:t>Arnicānes</a:t>
            </a:r>
            <a:r>
              <a:rPr lang="lv-LV" dirty="0"/>
              <a:t> privātprakse, 2019. gada 3. martā</a:t>
            </a:r>
          </a:p>
        </p:txBody>
      </p:sp>
    </p:spTree>
    <p:extLst>
      <p:ext uri="{BB962C8B-B14F-4D97-AF65-F5344CB8AC3E}">
        <p14:creationId xmlns:p14="http://schemas.microsoft.com/office/powerpoint/2010/main" val="34653457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Bazālā </a:t>
            </a:r>
            <a:r>
              <a:rPr lang="lv-LV" dirty="0" err="1"/>
              <a:t>insulīnterapija</a:t>
            </a:r>
            <a:endParaRPr lang="lv-LV" dirty="0"/>
          </a:p>
        </p:txBody>
      </p:sp>
      <p:sp>
        <p:nvSpPr>
          <p:cNvPr id="6" name="TextBox 5"/>
          <p:cNvSpPr txBox="1"/>
          <p:nvPr/>
        </p:nvSpPr>
        <p:spPr>
          <a:xfrm>
            <a:off x="1955032" y="1417639"/>
            <a:ext cx="846144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sz="2400" kern="1200" dirty="0">
                <a:solidFill>
                  <a:prstClr val="black"/>
                </a:solidFill>
                <a:latin typeface="Calibri"/>
              </a:rPr>
              <a:t>2. tipa cukura </a:t>
            </a:r>
            <a:r>
              <a:rPr lang="lv-LV" sz="2400" kern="1200" dirty="0" err="1">
                <a:solidFill>
                  <a:prstClr val="black"/>
                </a:solidFill>
                <a:latin typeface="Calibri"/>
              </a:rPr>
              <a:t>diabāta</a:t>
            </a:r>
            <a:r>
              <a:rPr lang="lv-LV" sz="2400" kern="1200" dirty="0">
                <a:solidFill>
                  <a:prstClr val="black"/>
                </a:solidFill>
                <a:latin typeface="Calibri"/>
              </a:rPr>
              <a:t> pacientiem perorālajai </a:t>
            </a:r>
            <a:r>
              <a:rPr lang="lv-LV" sz="2400" kern="1200" dirty="0" err="1">
                <a:solidFill>
                  <a:prstClr val="black"/>
                </a:solidFill>
                <a:latin typeface="Calibri"/>
              </a:rPr>
              <a:t>antidiabētiskajai</a:t>
            </a:r>
            <a:r>
              <a:rPr lang="lv-LV" sz="2400" kern="1200" dirty="0">
                <a:solidFill>
                  <a:prstClr val="black"/>
                </a:solidFill>
                <a:latin typeface="Calibri"/>
              </a:rPr>
              <a:t> terapijai pievieno ilgstošas darbības insulīna analogu vai vidēji ilgas darbības (NPH) cilvēka </a:t>
            </a:r>
            <a:r>
              <a:rPr lang="lv-LV" sz="2400" kern="1200" dirty="0" err="1">
                <a:solidFill>
                  <a:prstClr val="black"/>
                </a:solidFill>
                <a:latin typeface="Calibri"/>
              </a:rPr>
              <a:t>insulīnpreparātu</a:t>
            </a:r>
            <a:r>
              <a:rPr lang="lv-LV" sz="2400" kern="1200" dirty="0">
                <a:solidFill>
                  <a:prstClr val="black"/>
                </a:solidFill>
                <a:latin typeface="Calibri"/>
              </a:rPr>
              <a:t> pirms naktsmiera. </a:t>
            </a:r>
          </a:p>
          <a:p>
            <a:pPr marL="457200" indent="-457200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sz="2400" kern="1200" dirty="0">
                <a:solidFill>
                  <a:prstClr val="black"/>
                </a:solidFill>
                <a:latin typeface="Calibri"/>
              </a:rPr>
              <a:t>Bazālā </a:t>
            </a:r>
            <a:r>
              <a:rPr lang="lv-LV" sz="2400" kern="1200" dirty="0" err="1">
                <a:solidFill>
                  <a:prstClr val="black"/>
                </a:solidFill>
                <a:latin typeface="Calibri"/>
              </a:rPr>
              <a:t>insulīnterapija</a:t>
            </a:r>
            <a:r>
              <a:rPr lang="lv-LV" sz="2400" kern="1200" dirty="0">
                <a:solidFill>
                  <a:prstClr val="black"/>
                </a:solidFill>
                <a:latin typeface="Calibri"/>
              </a:rPr>
              <a:t> ir drošākā un efektīva.</a:t>
            </a:r>
          </a:p>
          <a:p>
            <a:pPr marL="457200" indent="-457200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sz="2400" kern="1200" dirty="0">
                <a:solidFill>
                  <a:prstClr val="black"/>
                </a:solidFill>
                <a:latin typeface="Calibri"/>
              </a:rPr>
              <a:t>Mērķis - uzlabot tukšas dūšas </a:t>
            </a:r>
            <a:r>
              <a:rPr lang="lv-LV" sz="2400" kern="1200" dirty="0" err="1">
                <a:solidFill>
                  <a:prstClr val="black"/>
                </a:solidFill>
                <a:latin typeface="Calibri"/>
              </a:rPr>
              <a:t>glikēmiju</a:t>
            </a:r>
            <a:r>
              <a:rPr lang="lv-LV" sz="2400" kern="1200" dirty="0">
                <a:solidFill>
                  <a:prstClr val="black"/>
                </a:solidFill>
                <a:latin typeface="Calibri"/>
              </a:rPr>
              <a:t> no rītiem (insulīns samazina glikozes veidošanos aknās </a:t>
            </a:r>
            <a:r>
              <a:rPr lang="lv-LV" sz="2400" b="1" kern="1200" dirty="0">
                <a:solidFill>
                  <a:prstClr val="black"/>
                </a:solidFill>
                <a:latin typeface="Calibri"/>
              </a:rPr>
              <a:t>naktī</a:t>
            </a:r>
            <a:r>
              <a:rPr lang="lv-LV" sz="2400" kern="120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457200" indent="-457200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sz="2400" kern="1200" dirty="0">
                <a:solidFill>
                  <a:prstClr val="black"/>
                </a:solidFill>
                <a:latin typeface="Calibri"/>
              </a:rPr>
              <a:t>Agrīna īslaicīga </a:t>
            </a:r>
            <a:r>
              <a:rPr lang="lv-LV" sz="2400" kern="1200" dirty="0" err="1">
                <a:solidFill>
                  <a:prstClr val="black"/>
                </a:solidFill>
                <a:latin typeface="Calibri"/>
              </a:rPr>
              <a:t>insulīnterapija</a:t>
            </a:r>
            <a:r>
              <a:rPr lang="lv-LV" sz="2400" kern="1200" dirty="0">
                <a:solidFill>
                  <a:prstClr val="black"/>
                </a:solidFill>
                <a:latin typeface="Calibri"/>
              </a:rPr>
              <a:t> normalizē </a:t>
            </a:r>
            <a:r>
              <a:rPr lang="lv-LV" sz="2400" kern="1200" dirty="0" err="1">
                <a:solidFill>
                  <a:prstClr val="black"/>
                </a:solidFill>
                <a:latin typeface="Calibri"/>
              </a:rPr>
              <a:t>glikēmiju</a:t>
            </a:r>
            <a:r>
              <a:rPr lang="lv-LV" sz="2400" kern="1200" dirty="0">
                <a:solidFill>
                  <a:prstClr val="black"/>
                </a:solidFill>
                <a:latin typeface="Calibri"/>
              </a:rPr>
              <a:t>, mazina </a:t>
            </a:r>
            <a:r>
              <a:rPr lang="lv-LV" sz="2400" kern="1200" dirty="0" err="1">
                <a:solidFill>
                  <a:prstClr val="black"/>
                </a:solidFill>
                <a:latin typeface="Calibri"/>
              </a:rPr>
              <a:t>glikotoksicitāti</a:t>
            </a:r>
            <a:r>
              <a:rPr lang="lv-LV" sz="2400" kern="1200" dirty="0">
                <a:solidFill>
                  <a:prstClr val="black"/>
                </a:solidFill>
                <a:latin typeface="Calibri"/>
              </a:rPr>
              <a:t>, saglabā beta šūnu funkciju, uzlabojot cukura diabēta kompensāciju ilgtermiņā</a:t>
            </a:r>
          </a:p>
          <a:p>
            <a:pPr marL="457200" indent="-457200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lv-LV" sz="2400" kern="1200" dirty="0" err="1">
                <a:solidFill>
                  <a:prstClr val="black"/>
                </a:solidFill>
                <a:latin typeface="Calibri"/>
              </a:rPr>
              <a:t>Detemir</a:t>
            </a:r>
            <a:r>
              <a:rPr lang="lv-LV" sz="2400" kern="1200" dirty="0">
                <a:solidFill>
                  <a:prstClr val="black"/>
                </a:solidFill>
                <a:latin typeface="Calibri"/>
              </a:rPr>
              <a:t> insulīns (</a:t>
            </a:r>
            <a:r>
              <a:rPr lang="lv-LV" sz="2400" kern="1200" dirty="0" err="1">
                <a:solidFill>
                  <a:prstClr val="black"/>
                </a:solidFill>
                <a:latin typeface="Calibri"/>
              </a:rPr>
              <a:t>Levemir</a:t>
            </a:r>
            <a:r>
              <a:rPr lang="lv-LV" sz="2400" kern="1200" dirty="0">
                <a:solidFill>
                  <a:prstClr val="black"/>
                </a:solidFill>
                <a:latin typeface="Calibri"/>
              </a:rPr>
              <a:t>) saistīts ar mazāku svara pieaugumu, izvēles insulīns, ja </a:t>
            </a:r>
            <a:r>
              <a:rPr lang="lv-LV" sz="2400" kern="1200" dirty="0" err="1">
                <a:solidFill>
                  <a:prstClr val="black"/>
                </a:solidFill>
                <a:latin typeface="Calibri"/>
              </a:rPr>
              <a:t>hipoglikēmijas</a:t>
            </a:r>
            <a:r>
              <a:rPr lang="lv-LV" sz="24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lv-LV" sz="2400" kern="1200" dirty="0" err="1">
                <a:solidFill>
                  <a:prstClr val="black"/>
                </a:solidFill>
                <a:latin typeface="Calibri"/>
              </a:rPr>
              <a:t>natīs</a:t>
            </a:r>
            <a:r>
              <a:rPr lang="lv-LV" sz="2400" kern="1200" dirty="0">
                <a:solidFill>
                  <a:prstClr val="black"/>
                </a:solidFill>
                <a:latin typeface="Calibri"/>
              </a:rPr>
              <a:t> no NPH tipa insulīna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11680" y="6583362"/>
            <a:ext cx="2880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da-DK" sz="800" kern="1200" dirty="0">
                <a:solidFill>
                  <a:prstClr val="black"/>
                </a:solidFill>
                <a:latin typeface="Calibri"/>
              </a:rPr>
              <a:t>Chatterjee S</a:t>
            </a:r>
            <a:r>
              <a:rPr lang="lv-LV" sz="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a-DK" sz="800" kern="1200" dirty="0">
                <a:solidFill>
                  <a:prstClr val="black"/>
                </a:solidFill>
                <a:latin typeface="Calibri"/>
              </a:rPr>
              <a:t>et al.Type 2 Diabetes</a:t>
            </a:r>
            <a:r>
              <a:rPr lang="lv-LV" sz="800" kern="1200" dirty="0">
                <a:solidFill>
                  <a:prstClr val="black"/>
                </a:solidFill>
                <a:latin typeface="Calibri"/>
              </a:rPr>
              <a:t>.</a:t>
            </a:r>
            <a:r>
              <a:rPr lang="da-DK" sz="800" kern="1200" dirty="0">
                <a:solidFill>
                  <a:prstClr val="black"/>
                </a:solidFill>
                <a:latin typeface="Calibri"/>
              </a:rPr>
              <a:t>  Lancet. 2017 Feb 10.</a:t>
            </a:r>
          </a:p>
          <a:p>
            <a:pPr hangingPunct="1"/>
            <a:endParaRPr lang="lv-LV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5B293550-182A-4068-9C2C-1AA625753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</p:spTree>
    <p:extLst>
      <p:ext uri="{BB962C8B-B14F-4D97-AF65-F5344CB8AC3E}">
        <p14:creationId xmlns:p14="http://schemas.microsoft.com/office/powerpoint/2010/main" val="3712894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Bazālā </a:t>
            </a:r>
            <a:r>
              <a:rPr lang="lv-LV" dirty="0" err="1"/>
              <a:t>insulīnterapija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1857400" y="1161103"/>
            <a:ext cx="8518794" cy="1776156"/>
          </a:xfrm>
        </p:spPr>
        <p:txBody>
          <a:bodyPr>
            <a:normAutofit fontScale="70000" lnSpcReduction="20000"/>
          </a:bodyPr>
          <a:lstStyle/>
          <a:p>
            <a:r>
              <a:rPr lang="lv-LV" dirty="0"/>
              <a:t>Bazālo insulīnu injicē pirms nakts (</a:t>
            </a:r>
            <a:r>
              <a:rPr lang="lv-LV" dirty="0" err="1"/>
              <a:t>Protaphane</a:t>
            </a:r>
            <a:r>
              <a:rPr lang="lv-LV" dirty="0"/>
              <a:t>, </a:t>
            </a:r>
            <a:r>
              <a:rPr lang="lv-LV" dirty="0" err="1"/>
              <a:t>Humulin</a:t>
            </a:r>
            <a:r>
              <a:rPr lang="lv-LV" dirty="0"/>
              <a:t> N, </a:t>
            </a:r>
            <a:r>
              <a:rPr lang="lv-LV" dirty="0" err="1"/>
              <a:t>Insuman</a:t>
            </a:r>
            <a:r>
              <a:rPr lang="lv-LV" dirty="0"/>
              <a:t> </a:t>
            </a:r>
            <a:r>
              <a:rPr lang="lv-LV" dirty="0" err="1"/>
              <a:t>Basal</a:t>
            </a:r>
            <a:r>
              <a:rPr lang="lv-LV" dirty="0"/>
              <a:t>), devu pielāgo pēc </a:t>
            </a:r>
            <a:r>
              <a:rPr lang="lv-LV" dirty="0" err="1"/>
              <a:t>glikēmijas</a:t>
            </a:r>
            <a:r>
              <a:rPr lang="lv-LV" dirty="0"/>
              <a:t> no rīta tukšā dūšā</a:t>
            </a:r>
          </a:p>
          <a:p>
            <a:r>
              <a:rPr lang="lv-LV" dirty="0"/>
              <a:t>Vai </a:t>
            </a:r>
            <a:r>
              <a:rPr lang="lv-LV" dirty="0" err="1"/>
              <a:t>premiksēto</a:t>
            </a:r>
            <a:r>
              <a:rPr lang="lv-LV" dirty="0"/>
              <a:t> insulīnu (</a:t>
            </a:r>
            <a:r>
              <a:rPr lang="lv-LV" dirty="0" err="1"/>
              <a:t>Novo</a:t>
            </a:r>
            <a:r>
              <a:rPr lang="lv-LV" dirty="0"/>
              <a:t> </a:t>
            </a:r>
            <a:r>
              <a:rPr lang="lv-LV" dirty="0" err="1"/>
              <a:t>Mix</a:t>
            </a:r>
            <a:r>
              <a:rPr lang="lv-LV" dirty="0"/>
              <a:t> «30» vai </a:t>
            </a:r>
            <a:r>
              <a:rPr lang="lv-LV" dirty="0" err="1"/>
              <a:t>Humalog</a:t>
            </a:r>
            <a:r>
              <a:rPr lang="lv-LV" dirty="0"/>
              <a:t> </a:t>
            </a:r>
            <a:r>
              <a:rPr lang="lv-LV" dirty="0" err="1"/>
              <a:t>Mix</a:t>
            </a:r>
            <a:r>
              <a:rPr lang="lv-LV" dirty="0"/>
              <a:t> «25» injicē pirms vakariņām, devu pielāgo pēc </a:t>
            </a:r>
            <a:r>
              <a:rPr lang="lv-LV" dirty="0" err="1"/>
              <a:t>glikēmijas</a:t>
            </a:r>
            <a:r>
              <a:rPr lang="lv-LV" dirty="0"/>
              <a:t> no rīta tukšā dūšā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401" y="2937259"/>
            <a:ext cx="8560389" cy="352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79976" y="6276595"/>
            <a:ext cx="496855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lv-LV" sz="600" kern="1200" dirty="0">
                <a:solidFill>
                  <a:prstClr val="black"/>
                </a:solidFill>
                <a:latin typeface="Calibri"/>
              </a:rPr>
              <a:t>I. </a:t>
            </a:r>
            <a:r>
              <a:rPr lang="lv-LV" sz="600" kern="1200" dirty="0" err="1">
                <a:solidFill>
                  <a:prstClr val="black"/>
                </a:solidFill>
                <a:latin typeface="Calibri"/>
              </a:rPr>
              <a:t>Konrāde</a:t>
            </a:r>
            <a:r>
              <a:rPr lang="lv-LV" sz="600" kern="1200" dirty="0">
                <a:solidFill>
                  <a:prstClr val="black"/>
                </a:solidFill>
                <a:latin typeface="Calibri"/>
              </a:rPr>
              <a:t> «2. tipa cukura diabēta terapijas </a:t>
            </a:r>
            <a:r>
              <a:rPr lang="lv-LV" sz="600" kern="1200" dirty="0" err="1">
                <a:solidFill>
                  <a:prstClr val="black"/>
                </a:solidFill>
                <a:latin typeface="Calibri"/>
              </a:rPr>
              <a:t>principiun</a:t>
            </a:r>
            <a:r>
              <a:rPr lang="lv-LV" sz="600" kern="1200" dirty="0">
                <a:solidFill>
                  <a:prstClr val="black"/>
                </a:solidFill>
                <a:latin typeface="Calibri"/>
              </a:rPr>
              <a:t> to pielietošana pacientu aprūpē un ārstēšanā» Nacionālais apgāds 2013., 16.lpp.</a:t>
            </a:r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EF6FF07A-7F2E-4076-B616-32E587720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</p:spTree>
    <p:extLst>
      <p:ext uri="{BB962C8B-B14F-4D97-AF65-F5344CB8AC3E}">
        <p14:creationId xmlns:p14="http://schemas.microsoft.com/office/powerpoint/2010/main" val="2190693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Virsraksts 1"/>
          <p:cNvSpPr txBox="1">
            <a:spLocks noGrp="1"/>
          </p:cNvSpPr>
          <p:nvPr>
            <p:ph type="title"/>
          </p:nvPr>
        </p:nvSpPr>
        <p:spPr>
          <a:xfrm>
            <a:off x="2058363" y="-1"/>
            <a:ext cx="8229601" cy="936106"/>
          </a:xfrm>
          <a:prstGeom prst="rect">
            <a:avLst/>
          </a:prstGeom>
        </p:spPr>
        <p:txBody>
          <a:bodyPr/>
          <a:lstStyle/>
          <a:p>
            <a:r>
              <a:t>Aizkuņģa dziedzera uzbūve</a:t>
            </a:r>
          </a:p>
        </p:txBody>
      </p:sp>
      <p:pic>
        <p:nvPicPr>
          <p:cNvPr id="146" name="Satura vietturis 4" descr="Satura vietturis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8673" y="798551"/>
            <a:ext cx="2395185" cy="173952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extBox 5"/>
          <p:cNvSpPr txBox="1"/>
          <p:nvPr/>
        </p:nvSpPr>
        <p:spPr>
          <a:xfrm>
            <a:off x="8925685" y="6547272"/>
            <a:ext cx="3096346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600"/>
            </a:pPr>
            <a:r>
              <a:rPr dirty="0"/>
              <a:t>John E. Hall PhD Guyton and Hall Textbook of Medical Physiology. 2016. Chapter 79, 983-999</a:t>
            </a:r>
          </a:p>
          <a:p>
            <a:pPr>
              <a:defRPr sz="600"/>
            </a:pPr>
            <a:r>
              <a:rPr dirty="0"/>
              <a:t>Eugene J. Barrett Medical Physiology. 2012. Chapter 51, 1074-1093</a:t>
            </a:r>
          </a:p>
        </p:txBody>
      </p:sp>
      <p:sp>
        <p:nvSpPr>
          <p:cNvPr id="148" name="TextBox 7"/>
          <p:cNvSpPr txBox="1"/>
          <p:nvPr/>
        </p:nvSpPr>
        <p:spPr>
          <a:xfrm>
            <a:off x="1718142" y="1336376"/>
            <a:ext cx="5652122" cy="479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spcBef>
                <a:spcPts val="1200"/>
              </a:spcBef>
              <a:buSzPct val="100000"/>
              <a:buFont typeface="Arial"/>
              <a:buChar char="•"/>
              <a:defRPr sz="2000"/>
            </a:pPr>
            <a:r>
              <a:t>Aizkuņģa dziedzeri veido divi galvenie audu veidi:</a:t>
            </a:r>
          </a:p>
          <a:p>
            <a:pPr marL="742950" lvl="1" indent="-285750">
              <a:buSzPct val="100000"/>
              <a:buFont typeface="Arial"/>
              <a:buChar char="•"/>
              <a:defRPr sz="2000" b="1"/>
            </a:pPr>
            <a:r>
              <a:t>Acinusi</a:t>
            </a:r>
            <a:r>
              <a:rPr b="0"/>
              <a:t> – sekretē gremošanas sulu, kas nonāk divpadsmitpirkstu zarnā</a:t>
            </a:r>
          </a:p>
          <a:p>
            <a:pPr marL="742950" lvl="1" indent="-285750">
              <a:spcBef>
                <a:spcPts val="1200"/>
              </a:spcBef>
              <a:buSzPct val="100000"/>
              <a:buFont typeface="Arial"/>
              <a:buChar char="•"/>
              <a:defRPr sz="2000" b="1"/>
            </a:pPr>
            <a:r>
              <a:t>Langerhansa saliņas</a:t>
            </a:r>
            <a:r>
              <a:rPr b="0"/>
              <a:t> – sekretē insulīnu un glikagonu tieši asinīs</a:t>
            </a:r>
          </a:p>
          <a:p>
            <a:pPr marL="285750" indent="-285750">
              <a:spcBef>
                <a:spcPts val="1200"/>
              </a:spcBef>
              <a:buSzPct val="100000"/>
              <a:buFont typeface="Arial"/>
              <a:buChar char="•"/>
              <a:defRPr sz="2000"/>
            </a:pPr>
            <a:r>
              <a:t>Aizkuņģa dziedzerī ir 1 – 2 mlj Langerhnsa saliņu, diametrs ir ap 0,3 cm, tās veido:</a:t>
            </a:r>
          </a:p>
          <a:p>
            <a:pPr marL="742950" lvl="1" indent="-285750">
              <a:buSzPct val="100000"/>
              <a:buFont typeface="Arial"/>
              <a:buChar char="•"/>
              <a:defRPr sz="2000" b="1"/>
            </a:pPr>
            <a:r>
              <a:t>Beta šūnas </a:t>
            </a:r>
            <a:r>
              <a:rPr b="0"/>
              <a:t>(60%) – sekretē insulīnu (arī amilīnu),</a:t>
            </a:r>
          </a:p>
          <a:p>
            <a:pPr marL="742950" lvl="1" indent="-285750">
              <a:buSzPct val="100000"/>
              <a:buFont typeface="Arial"/>
              <a:buChar char="•"/>
              <a:defRPr sz="2000" b="1"/>
            </a:pPr>
            <a:r>
              <a:t>Alfa šūnas </a:t>
            </a:r>
            <a:r>
              <a:rPr b="0"/>
              <a:t>(25%) – sekretē glikagonu</a:t>
            </a:r>
          </a:p>
          <a:p>
            <a:pPr marL="742950" lvl="1" indent="-285750">
              <a:spcBef>
                <a:spcPts val="1200"/>
              </a:spcBef>
              <a:buSzPct val="100000"/>
              <a:buFont typeface="Arial"/>
              <a:buChar char="•"/>
              <a:defRPr sz="2000" b="1"/>
            </a:pPr>
            <a:r>
              <a:t>Delta šūnas </a:t>
            </a:r>
            <a:r>
              <a:rPr b="0"/>
              <a:t>(10%) – sekretē somatostatīnu</a:t>
            </a:r>
          </a:p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t>Katru Langerhansa saliņu apņem kapilāru tīkls, kur nonāk hormoni</a:t>
            </a:r>
          </a:p>
        </p:txBody>
      </p:sp>
      <p:pic>
        <p:nvPicPr>
          <p:cNvPr id="149" name="Attēls 8" descr="Attēls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0573" y="2472563"/>
            <a:ext cx="2353285" cy="4019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ttēls 1">
            <a:extLst>
              <a:ext uri="{FF2B5EF4-FFF2-40B4-BE49-F238E27FC236}">
                <a16:creationId xmlns:a16="http://schemas.microsoft.com/office/drawing/2014/main" id="{604EE78E-7936-4619-83B4-F24D6E54E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400" y="6405001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Insulīna injekciju vietas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20449" y="6538913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lv-LV" sz="600" kern="1200" dirty="0">
                <a:solidFill>
                  <a:prstClr val="black"/>
                </a:solidFill>
                <a:latin typeface="Calibri"/>
              </a:rPr>
              <a:t>https://i0.wp.com/www.commonsenseevaluation.com/wp-content/uploads/2014/08/Michelangelo%E2%80%99s-David-Fat.jpg</a:t>
            </a:r>
          </a:p>
        </p:txBody>
      </p:sp>
      <p:pic>
        <p:nvPicPr>
          <p:cNvPr id="23" name="Satura vietturis 2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85" b="19254"/>
          <a:stretch/>
        </p:blipFill>
        <p:spPr>
          <a:xfrm>
            <a:off x="2300369" y="1415220"/>
            <a:ext cx="4720023" cy="4892637"/>
          </a:xfrm>
        </p:spPr>
      </p:pic>
      <p:sp>
        <p:nvSpPr>
          <p:cNvPr id="3" name="TextBox 2"/>
          <p:cNvSpPr txBox="1"/>
          <p:nvPr/>
        </p:nvSpPr>
        <p:spPr>
          <a:xfrm>
            <a:off x="7020392" y="1684600"/>
            <a:ext cx="3408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hangingPunct="1">
              <a:buFont typeface="Arial" panose="020B0604020202020204" pitchFamily="34" charset="0"/>
              <a:buChar char="•"/>
            </a:pPr>
            <a:r>
              <a:rPr lang="lv-LV" sz="1400" kern="1200" dirty="0">
                <a:solidFill>
                  <a:prstClr val="black"/>
                </a:solidFill>
                <a:latin typeface="Calibri"/>
              </a:rPr>
              <a:t>Veicot vienu injekciju dienā –365 gadā</a:t>
            </a:r>
          </a:p>
          <a:p>
            <a:pPr marL="285750" indent="-285750" hangingPunct="1">
              <a:buFont typeface="Arial" panose="020B0604020202020204" pitchFamily="34" charset="0"/>
              <a:buChar char="•"/>
            </a:pPr>
            <a:r>
              <a:rPr lang="lv-LV" sz="1400" kern="1200" dirty="0">
                <a:solidFill>
                  <a:prstClr val="black"/>
                </a:solidFill>
                <a:latin typeface="Calibri"/>
              </a:rPr>
              <a:t>Veicot 2 injekcijas dienā – 730 gadā </a:t>
            </a:r>
          </a:p>
          <a:p>
            <a:pPr marL="285750" indent="-285750" hangingPunct="1">
              <a:buFont typeface="Arial" panose="020B0604020202020204" pitchFamily="34" charset="0"/>
              <a:buChar char="•"/>
            </a:pPr>
            <a:r>
              <a:rPr lang="lv-LV" sz="1400" kern="1200" dirty="0">
                <a:solidFill>
                  <a:prstClr val="black"/>
                </a:solidFill>
                <a:latin typeface="Calibri"/>
              </a:rPr>
              <a:t>Veicot 4 injekcijas dienā – 1460 gadā</a:t>
            </a:r>
          </a:p>
          <a:p>
            <a:pPr marL="285750" indent="-285750" hangingPunct="1">
              <a:buFont typeface="Arial" panose="020B0604020202020204" pitchFamily="34" charset="0"/>
              <a:buChar char="•"/>
            </a:pPr>
            <a:r>
              <a:rPr lang="lv-LV" sz="1400" kern="1200" dirty="0">
                <a:solidFill>
                  <a:prstClr val="black"/>
                </a:solidFill>
                <a:latin typeface="Calibri"/>
              </a:rPr>
              <a:t>Veicot 5 injekcijas dienā – 1825 gadā</a:t>
            </a:r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AB4B32BC-7092-4235-AC12-B0552B0E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</p:spTree>
    <p:extLst>
      <p:ext uri="{BB962C8B-B14F-4D97-AF65-F5344CB8AC3E}">
        <p14:creationId xmlns:p14="http://schemas.microsoft.com/office/powerpoint/2010/main" val="1204932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981200" y="125860"/>
            <a:ext cx="8229600" cy="1143000"/>
          </a:xfrm>
        </p:spPr>
        <p:txBody>
          <a:bodyPr/>
          <a:lstStyle/>
          <a:p>
            <a:r>
              <a:rPr lang="lv-LV" dirty="0"/>
              <a:t>Insulīna injekciju rotācijas principi </a:t>
            </a:r>
          </a:p>
        </p:txBody>
      </p:sp>
      <p:pic>
        <p:nvPicPr>
          <p:cNvPr id="7" name="Satura vietturis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08" y="1196752"/>
            <a:ext cx="4680520" cy="2773642"/>
          </a:xfrm>
        </p:spPr>
      </p:pic>
      <p:sp>
        <p:nvSpPr>
          <p:cNvPr id="8" name="TextBox 7"/>
          <p:cNvSpPr txBox="1"/>
          <p:nvPr/>
        </p:nvSpPr>
        <p:spPr>
          <a:xfrm>
            <a:off x="3977822" y="5890347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lv-LV" sz="600" kern="1200" dirty="0">
                <a:solidFill>
                  <a:prstClr val="black"/>
                </a:solidFill>
                <a:latin typeface="Calibri"/>
              </a:rPr>
              <a:t>https://www.bbraun.co.uk/content/dam/b-braun/global/website/products-and-therapies/diabetes/insulin-injection/CII_InjRotation_Thigh_121128.jpg.bb-.13656722/CII_InjRotation_Thigh_121128.jpg</a:t>
            </a:r>
          </a:p>
          <a:p>
            <a:pPr hangingPunct="1"/>
            <a:r>
              <a:rPr lang="lv-LV" sz="600" kern="1200" dirty="0">
                <a:solidFill>
                  <a:prstClr val="black"/>
                </a:solidFill>
                <a:latin typeface="Calibri"/>
              </a:rPr>
              <a:t>http://www.diabete.qc.ca/medias/upload/images/R%C3%A9gions%20d%27injection%20-%20FIT%281%29.jpg</a:t>
            </a:r>
          </a:p>
          <a:p>
            <a:pPr hangingPunct="1"/>
            <a:r>
              <a:rPr lang="lv-LV" sz="600" kern="1200" dirty="0">
                <a:solidFill>
                  <a:prstClr val="black"/>
                </a:solidFill>
                <a:latin typeface="Calibri"/>
              </a:rPr>
              <a:t>https://www.bbraun.co.uk/content/dam/b-braun/global/website/products-and-therapies/diabetes/insulin-injection/CII_InjRotation_Abdomen_121105.jpg.bb-.13656740/CII_InjRotation_Abdomen_121105.jpg</a:t>
            </a:r>
          </a:p>
        </p:txBody>
      </p:sp>
      <p:pic>
        <p:nvPicPr>
          <p:cNvPr id="9" name="Attēls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291" y="1196752"/>
            <a:ext cx="3409979" cy="4196112"/>
          </a:xfrm>
          <a:prstGeom prst="rect">
            <a:avLst/>
          </a:prstGeom>
        </p:spPr>
      </p:pic>
      <p:pic>
        <p:nvPicPr>
          <p:cNvPr id="10" name="Attēls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491" y="3154140"/>
            <a:ext cx="4680520" cy="2238725"/>
          </a:xfrm>
          <a:prstGeom prst="rect">
            <a:avLst/>
          </a:prstGeom>
        </p:spPr>
      </p:pic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BEC90AFE-5375-4740-B3D8-7A514BB5A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</p:spTree>
    <p:extLst>
      <p:ext uri="{BB962C8B-B14F-4D97-AF65-F5344CB8AC3E}">
        <p14:creationId xmlns:p14="http://schemas.microsoft.com/office/powerpoint/2010/main" val="29864960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143000"/>
          </a:xfrm>
        </p:spPr>
        <p:txBody>
          <a:bodyPr/>
          <a:lstStyle/>
          <a:p>
            <a:r>
              <a:rPr lang="lv-LV" dirty="0" err="1"/>
              <a:t>Lipohipertrofijas</a:t>
            </a:r>
            <a:r>
              <a:rPr lang="lv-LV" dirty="0"/>
              <a:t>!!!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702" y="1052737"/>
            <a:ext cx="4077008" cy="196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14667" y="6130670"/>
            <a:ext cx="41079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lv-LV" sz="600" kern="1200" dirty="0">
                <a:solidFill>
                  <a:prstClr val="black"/>
                </a:solidFill>
                <a:latin typeface="Calibri"/>
              </a:rPr>
              <a:t>M E </a:t>
            </a:r>
            <a:r>
              <a:rPr lang="lv-LV" sz="600" kern="1200" dirty="0" err="1">
                <a:solidFill>
                  <a:prstClr val="black"/>
                </a:solidFill>
                <a:latin typeface="Calibri"/>
              </a:rPr>
              <a:t>Wallymahmed</a:t>
            </a:r>
            <a:r>
              <a:rPr lang="lv-LV" sz="6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lv-LV" sz="600" kern="1200" dirty="0" err="1">
                <a:solidFill>
                  <a:prstClr val="black"/>
                </a:solidFill>
                <a:latin typeface="Calibri"/>
              </a:rPr>
              <a:t>et</a:t>
            </a:r>
            <a:r>
              <a:rPr lang="lv-LV" sz="6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lv-LV" sz="600" kern="1200" dirty="0" err="1">
                <a:solidFill>
                  <a:prstClr val="black"/>
                </a:solidFill>
                <a:latin typeface="Calibri"/>
              </a:rPr>
              <a:t>al</a:t>
            </a:r>
            <a:r>
              <a:rPr lang="lv-LV" sz="600" kern="12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600" kern="1200" dirty="0">
                <a:solidFill>
                  <a:prstClr val="black"/>
                </a:solidFill>
                <a:latin typeface="Calibri"/>
              </a:rPr>
              <a:t>Nodules of </a:t>
            </a:r>
            <a:r>
              <a:rPr lang="en-US" sz="600" kern="1200" dirty="0" err="1">
                <a:solidFill>
                  <a:prstClr val="black"/>
                </a:solidFill>
                <a:latin typeface="Calibri"/>
              </a:rPr>
              <a:t>fibrocollagenous</a:t>
            </a:r>
            <a:r>
              <a:rPr lang="en-US" sz="600" kern="1200" dirty="0">
                <a:solidFill>
                  <a:prstClr val="black"/>
                </a:solidFill>
                <a:latin typeface="Calibri"/>
              </a:rPr>
              <a:t> scar tissue induced by</a:t>
            </a:r>
            <a:r>
              <a:rPr lang="lv-LV" sz="6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" kern="1200" dirty="0">
                <a:solidFill>
                  <a:prstClr val="black"/>
                </a:solidFill>
                <a:latin typeface="Calibri"/>
              </a:rPr>
              <a:t>subcutaneous insulin injections: a cause of </a:t>
            </a:r>
            <a:endParaRPr lang="lv-LV" sz="600" kern="1200" dirty="0">
              <a:solidFill>
                <a:prstClr val="black"/>
              </a:solidFill>
              <a:latin typeface="Calibri"/>
            </a:endParaRPr>
          </a:p>
          <a:p>
            <a:pPr hangingPunct="1"/>
            <a:r>
              <a:rPr lang="en-US" sz="600" kern="1200" dirty="0">
                <a:solidFill>
                  <a:prstClr val="black"/>
                </a:solidFill>
                <a:latin typeface="Calibri"/>
              </a:rPr>
              <a:t>poor diabetic</a:t>
            </a:r>
            <a:r>
              <a:rPr lang="lv-LV" sz="600" kern="1200" dirty="0" err="1">
                <a:solidFill>
                  <a:prstClr val="black"/>
                </a:solidFill>
                <a:latin typeface="Calibri"/>
              </a:rPr>
              <a:t>Control</a:t>
            </a:r>
            <a:r>
              <a:rPr lang="lv-LV" sz="600" kern="12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lv-LV" sz="600" kern="1200" dirty="0" err="1">
                <a:solidFill>
                  <a:prstClr val="black"/>
                </a:solidFill>
                <a:latin typeface="Calibri"/>
              </a:rPr>
              <a:t>Postgrad</a:t>
            </a:r>
            <a:r>
              <a:rPr lang="lv-LV" sz="6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lv-LV" sz="600" kern="1200" dirty="0" err="1">
                <a:solidFill>
                  <a:prstClr val="black"/>
                </a:solidFill>
                <a:latin typeface="Calibri"/>
              </a:rPr>
              <a:t>Med</a:t>
            </a:r>
            <a:r>
              <a:rPr lang="lv-LV" sz="600" kern="1200" dirty="0">
                <a:solidFill>
                  <a:prstClr val="black"/>
                </a:solidFill>
                <a:latin typeface="Calibri"/>
              </a:rPr>
              <a:t> J 2004;80:732–733</a:t>
            </a:r>
          </a:p>
          <a:p>
            <a:pPr hangingPunct="1"/>
            <a:r>
              <a:rPr lang="lv-LV" sz="600" kern="1200" dirty="0">
                <a:solidFill>
                  <a:prstClr val="black"/>
                </a:solidFill>
                <a:latin typeface="Calibri"/>
              </a:rPr>
              <a:t>http://www.whereismydoctor.com/images/news/41a5237a9e68b1377fd2ca9b80e3ccf1.png</a:t>
            </a:r>
          </a:p>
          <a:p>
            <a:pPr hangingPunct="1"/>
            <a:r>
              <a:rPr lang="lv-LV" sz="600" kern="1200" dirty="0">
                <a:solidFill>
                  <a:prstClr val="black"/>
                </a:solidFill>
                <a:latin typeface="Calibri"/>
              </a:rPr>
              <a:t>http://4.bp.blogspot.com/-cB1Qt8AMBXw/T-</a:t>
            </a:r>
          </a:p>
          <a:p>
            <a:pPr hangingPunct="1"/>
            <a:r>
              <a:rPr lang="lv-LV" sz="600" kern="1200" dirty="0">
                <a:solidFill>
                  <a:prstClr val="black"/>
                </a:solidFill>
                <a:latin typeface="Calibri"/>
              </a:rPr>
              <a:t>ByFa5JURI/AAAAAAAABY0/BT7TrLXf8qA/s1600/Endocrinology+Nussey+&amp;+Whitehead+Woman+with+Thigh+Bulges.png </a:t>
            </a:r>
          </a:p>
          <a:p>
            <a:pPr hangingPunct="1"/>
            <a:r>
              <a:rPr lang="lv-LV" sz="600" kern="1200" dirty="0">
                <a:solidFill>
                  <a:prstClr val="black"/>
                </a:solidFill>
                <a:latin typeface="Calibri"/>
              </a:rPr>
              <a:t>http://www.mylife-diabetescare.com/files/images/diabetes_knowledge/pen_therapy/injection-technique/NDL_Lipo_Frau.jpg</a:t>
            </a:r>
          </a:p>
          <a:p>
            <a:pPr hangingPunct="1"/>
            <a:endParaRPr lang="lv-LV" sz="600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597" y="3290366"/>
            <a:ext cx="4037876" cy="29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ttēls 2"/>
          <p:cNvPicPr>
            <a:picLocks noChangeAspect="1"/>
          </p:cNvPicPr>
          <p:nvPr/>
        </p:nvPicPr>
        <p:blipFill rotWithShape="1">
          <a:blip r:embed="rId4"/>
          <a:srcRect l="5304" t="32547" r="50160" b="24226"/>
          <a:stretch/>
        </p:blipFill>
        <p:spPr>
          <a:xfrm>
            <a:off x="6241932" y="3290366"/>
            <a:ext cx="3888432" cy="2840304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932" y="984567"/>
            <a:ext cx="3314842" cy="2172063"/>
          </a:xfrm>
          <a:prstGeom prst="rect">
            <a:avLst/>
          </a:prstGeom>
        </p:spPr>
      </p:pic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EBCFB2AE-42F7-4ECC-8EFC-BA6CF16D6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</p:spTree>
    <p:extLst>
      <p:ext uri="{BB962C8B-B14F-4D97-AF65-F5344CB8AC3E}">
        <p14:creationId xmlns:p14="http://schemas.microsoft.com/office/powerpoint/2010/main" val="1655855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Insulīna </a:t>
            </a:r>
            <a:r>
              <a:rPr lang="lv-LV" dirty="0" err="1"/>
              <a:t>injektoru</a:t>
            </a:r>
            <a:r>
              <a:rPr lang="lv-LV" dirty="0"/>
              <a:t> adatas</a:t>
            </a:r>
          </a:p>
        </p:txBody>
      </p:sp>
      <p:pic>
        <p:nvPicPr>
          <p:cNvPr id="8" name="Satura vietturis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672" y="1417638"/>
            <a:ext cx="5502154" cy="36787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48128" y="6446579"/>
            <a:ext cx="3248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lv-LV" sz="600" kern="1200" dirty="0">
                <a:solidFill>
                  <a:prstClr val="black"/>
                </a:solidFill>
                <a:latin typeface="Calibri"/>
              </a:rPr>
              <a:t>http://www.euroaptieka.lv/lv/articles/tavai_veselibai/cukura_diabets/dots_devejam_atdodas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94803" y="5134318"/>
            <a:ext cx="7139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lv-LV" kern="1200" dirty="0" err="1">
                <a:solidFill>
                  <a:prstClr val="black"/>
                </a:solidFill>
                <a:latin typeface="Calibri"/>
              </a:rPr>
              <a:t>Internetaptiekās</a:t>
            </a:r>
            <a:r>
              <a:rPr lang="lv-LV" kern="1200" dirty="0">
                <a:solidFill>
                  <a:prstClr val="black"/>
                </a:solidFill>
                <a:latin typeface="Calibri"/>
              </a:rPr>
              <a:t> adatu cenas (22.04.2017.):</a:t>
            </a:r>
          </a:p>
          <a:p>
            <a:pPr hangingPunct="1"/>
            <a:r>
              <a:rPr lang="lv-LV" kern="1200" dirty="0">
                <a:solidFill>
                  <a:prstClr val="black"/>
                </a:solidFill>
                <a:latin typeface="Calibri"/>
              </a:rPr>
              <a:t>8 mm adatas – 11,36 – 18,35</a:t>
            </a:r>
          </a:p>
          <a:p>
            <a:pPr hangingPunct="1"/>
            <a:r>
              <a:rPr lang="lv-LV" kern="1200" dirty="0">
                <a:solidFill>
                  <a:prstClr val="black"/>
                </a:solidFill>
                <a:latin typeface="Calibri"/>
              </a:rPr>
              <a:t>5 vai 6 mm adatas – 11,36 – 18,35</a:t>
            </a:r>
          </a:p>
          <a:p>
            <a:pPr hangingPunct="1"/>
            <a:r>
              <a:rPr lang="lv-LV" kern="1200" dirty="0">
                <a:solidFill>
                  <a:prstClr val="black"/>
                </a:solidFill>
                <a:latin typeface="Calibri"/>
              </a:rPr>
              <a:t>4 mm adatas – 11,36-21,88</a:t>
            </a:r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3F0F6796-3A33-43CD-845A-3B241910B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</p:spTree>
    <p:extLst>
      <p:ext uri="{BB962C8B-B14F-4D97-AF65-F5344CB8AC3E}">
        <p14:creationId xmlns:p14="http://schemas.microsoft.com/office/powerpoint/2010/main" val="2671108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Virsrakst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algn="ctr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dirty="0" err="1">
                <a:solidFill>
                  <a:schemeClr val="tx1"/>
                </a:solidFill>
              </a:rPr>
              <a:t>Prandiālā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insulīna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substitūcija</a:t>
            </a:r>
            <a:r>
              <a:rPr lang="lv-LV" dirty="0">
                <a:solidFill>
                  <a:schemeClr val="tx1"/>
                </a:solidFill>
              </a:rPr>
              <a:t> 2. tipa cukura diabēta pacientiem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70" name="Satura vietturis 2"/>
          <p:cNvSpPr txBox="1">
            <a:spLocks noGrp="1"/>
          </p:cNvSpPr>
          <p:nvPr>
            <p:ph type="body" idx="1"/>
          </p:nvPr>
        </p:nvSpPr>
        <p:spPr>
          <a:xfrm>
            <a:off x="523784" y="1766656"/>
            <a:ext cx="10875144" cy="423464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37423" indent="-137423" defTabSz="576051">
              <a:spcBef>
                <a:spcPts val="562"/>
              </a:spcBef>
              <a:defRPr sz="2394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tipa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cukura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diabēta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pacientiem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injekcija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pirms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galvenajām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ēdienreizēm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nomācot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glikozes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veidošanos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aknās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uzlabojot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glikēmiju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pēc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ēšanas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37423" indent="-137423" defTabSz="576051">
              <a:spcBef>
                <a:spcPts val="562"/>
              </a:spcBef>
              <a:defRPr sz="2394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Pirms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brokastīm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pusdienām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vakariņām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sāk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piem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.,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8–6–6 DV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īslaicīgas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darbības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analoginsulīna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37423" indent="-137423" defTabSz="576051">
              <a:spcBef>
                <a:spcPts val="562"/>
              </a:spcBef>
              <a:defRPr sz="2394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Devas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pielāgo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vadoties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no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pēcēšanas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glikēmijas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mērķis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7,8 mmol/l), to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nesasniedzot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devu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attiecīgajā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ēdienreizē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palielina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par 10–20%</a:t>
            </a:r>
          </a:p>
          <a:p>
            <a:pPr marL="137423" indent="-137423" defTabSz="576051">
              <a:spcBef>
                <a:spcPts val="562"/>
              </a:spcBef>
              <a:defRPr sz="2394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Ja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ēdienreizi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izlaiž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insulīnu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neinjicē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!!!</a:t>
            </a:r>
          </a:p>
          <a:p>
            <a:pPr marL="137423" indent="-137423" defTabSz="576051">
              <a:spcBef>
                <a:spcPts val="562"/>
              </a:spcBef>
              <a:defRPr sz="2394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Šo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insulīnterapijas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veidu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izvēlas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adipoziem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2.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tipa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CD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pacientiem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saglabātu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endogēnā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insulīna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sekrēciju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kombinācijā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perorālajiem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pretdiabētiskajiem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medikamentiem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vai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izteiktas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dekompensācijas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gadījumā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pirmreizēji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diagnosticētiem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2.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tipa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CD </a:t>
            </a:r>
            <a:r>
              <a:rPr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pacientiem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1" name="TextBox 3"/>
          <p:cNvSpPr txBox="1"/>
          <p:nvPr/>
        </p:nvSpPr>
        <p:spPr>
          <a:xfrm>
            <a:off x="8026400" y="6516546"/>
            <a:ext cx="4440865" cy="307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l" defTabSz="1300480">
              <a:defRPr sz="11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773" dirty="0">
                <a:solidFill>
                  <a:schemeClr val="tx1"/>
                </a:solidFill>
              </a:rPr>
              <a:t>I. </a:t>
            </a:r>
            <a:r>
              <a:rPr sz="773" dirty="0" err="1">
                <a:solidFill>
                  <a:schemeClr val="tx1"/>
                </a:solidFill>
              </a:rPr>
              <a:t>Konrāde</a:t>
            </a:r>
            <a:r>
              <a:rPr sz="773" dirty="0">
                <a:solidFill>
                  <a:schemeClr val="tx1"/>
                </a:solidFill>
              </a:rPr>
              <a:t> «2. </a:t>
            </a:r>
            <a:r>
              <a:rPr sz="773" dirty="0" err="1">
                <a:solidFill>
                  <a:schemeClr val="tx1"/>
                </a:solidFill>
              </a:rPr>
              <a:t>tipa</a:t>
            </a:r>
            <a:r>
              <a:rPr sz="773" dirty="0">
                <a:solidFill>
                  <a:schemeClr val="tx1"/>
                </a:solidFill>
              </a:rPr>
              <a:t> </a:t>
            </a:r>
            <a:r>
              <a:rPr sz="773" dirty="0" err="1">
                <a:solidFill>
                  <a:schemeClr val="tx1"/>
                </a:solidFill>
              </a:rPr>
              <a:t>cukura</a:t>
            </a:r>
            <a:r>
              <a:rPr sz="773" dirty="0">
                <a:solidFill>
                  <a:schemeClr val="tx1"/>
                </a:solidFill>
              </a:rPr>
              <a:t> </a:t>
            </a:r>
            <a:r>
              <a:rPr sz="773" dirty="0" err="1">
                <a:solidFill>
                  <a:schemeClr val="tx1"/>
                </a:solidFill>
              </a:rPr>
              <a:t>diabēta</a:t>
            </a:r>
            <a:r>
              <a:rPr sz="773" dirty="0">
                <a:solidFill>
                  <a:schemeClr val="tx1"/>
                </a:solidFill>
              </a:rPr>
              <a:t> </a:t>
            </a:r>
            <a:r>
              <a:rPr sz="773" dirty="0" err="1">
                <a:solidFill>
                  <a:schemeClr val="tx1"/>
                </a:solidFill>
              </a:rPr>
              <a:t>terapijas</a:t>
            </a:r>
            <a:r>
              <a:rPr sz="773" dirty="0">
                <a:solidFill>
                  <a:schemeClr val="tx1"/>
                </a:solidFill>
              </a:rPr>
              <a:t> </a:t>
            </a:r>
            <a:r>
              <a:rPr sz="773" dirty="0" err="1">
                <a:solidFill>
                  <a:schemeClr val="tx1"/>
                </a:solidFill>
              </a:rPr>
              <a:t>principiun</a:t>
            </a:r>
            <a:r>
              <a:rPr sz="773" dirty="0">
                <a:solidFill>
                  <a:schemeClr val="tx1"/>
                </a:solidFill>
              </a:rPr>
              <a:t> to </a:t>
            </a:r>
            <a:r>
              <a:rPr sz="773" dirty="0" err="1">
                <a:solidFill>
                  <a:schemeClr val="tx1"/>
                </a:solidFill>
              </a:rPr>
              <a:t>pielietošana</a:t>
            </a:r>
            <a:r>
              <a:rPr sz="773" dirty="0">
                <a:solidFill>
                  <a:schemeClr val="tx1"/>
                </a:solidFill>
              </a:rPr>
              <a:t> </a:t>
            </a:r>
            <a:r>
              <a:rPr sz="773" dirty="0" err="1">
                <a:solidFill>
                  <a:schemeClr val="tx1"/>
                </a:solidFill>
              </a:rPr>
              <a:t>pacientu</a:t>
            </a:r>
            <a:r>
              <a:rPr sz="773" dirty="0">
                <a:solidFill>
                  <a:schemeClr val="tx1"/>
                </a:solidFill>
              </a:rPr>
              <a:t> </a:t>
            </a:r>
            <a:r>
              <a:rPr sz="773" dirty="0" err="1">
                <a:solidFill>
                  <a:schemeClr val="tx1"/>
                </a:solidFill>
              </a:rPr>
              <a:t>aprūpē</a:t>
            </a:r>
            <a:r>
              <a:rPr sz="773" dirty="0">
                <a:solidFill>
                  <a:schemeClr val="tx1"/>
                </a:solidFill>
              </a:rPr>
              <a:t> un </a:t>
            </a:r>
            <a:r>
              <a:rPr sz="773" dirty="0" err="1">
                <a:solidFill>
                  <a:schemeClr val="tx1"/>
                </a:solidFill>
              </a:rPr>
              <a:t>ārstēšanā</a:t>
            </a:r>
            <a:r>
              <a:rPr sz="773" dirty="0">
                <a:solidFill>
                  <a:schemeClr val="tx1"/>
                </a:solidFill>
              </a:rPr>
              <a:t>» </a:t>
            </a:r>
            <a:r>
              <a:rPr sz="773" dirty="0" err="1">
                <a:solidFill>
                  <a:schemeClr val="tx1"/>
                </a:solidFill>
              </a:rPr>
              <a:t>Nacionālais</a:t>
            </a:r>
            <a:r>
              <a:rPr sz="773" dirty="0">
                <a:solidFill>
                  <a:schemeClr val="tx1"/>
                </a:solidFill>
              </a:rPr>
              <a:t> </a:t>
            </a:r>
            <a:r>
              <a:rPr sz="773" dirty="0" err="1">
                <a:solidFill>
                  <a:schemeClr val="tx1"/>
                </a:solidFill>
              </a:rPr>
              <a:t>apgāds</a:t>
            </a:r>
            <a:r>
              <a:rPr sz="773" dirty="0">
                <a:solidFill>
                  <a:schemeClr val="tx1"/>
                </a:solidFill>
              </a:rPr>
              <a:t> 2013., 16., 17. </a:t>
            </a:r>
            <a:r>
              <a:rPr sz="773" dirty="0" err="1">
                <a:solidFill>
                  <a:schemeClr val="tx1"/>
                </a:solidFill>
              </a:rPr>
              <a:t>lpp</a:t>
            </a:r>
            <a:r>
              <a:rPr sz="773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3B155202-1D24-455B-B9B4-64A07C740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Satura vietturis 4" descr="Satura vietturis 4"/>
          <p:cNvPicPr>
            <a:picLocks noChangeAspect="1"/>
          </p:cNvPicPr>
          <p:nvPr/>
        </p:nvPicPr>
        <p:blipFill>
          <a:blip r:embed="rId2">
            <a:extLst/>
          </a:blip>
          <a:srcRect l="4363" r="4363"/>
          <a:stretch>
            <a:fillRect/>
          </a:stretch>
        </p:blipFill>
        <p:spPr>
          <a:xfrm>
            <a:off x="5815537" y="307337"/>
            <a:ext cx="4835867" cy="5401692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TextBox 3"/>
          <p:cNvSpPr txBox="1"/>
          <p:nvPr/>
        </p:nvSpPr>
        <p:spPr>
          <a:xfrm>
            <a:off x="8575746" y="6479130"/>
            <a:ext cx="3529071" cy="307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l" defTabSz="1300480">
              <a:defRPr sz="11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773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Standards of Medical Care in Diabetes-2017: Summary of Revisions. Diabetes Care. 2017 Jan;40(Suppl 1):S4-S5.</a:t>
            </a:r>
          </a:p>
        </p:txBody>
      </p:sp>
      <p:pic>
        <p:nvPicPr>
          <p:cNvPr id="275" name="Attēls 5" descr="Attēls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30557" y="71736"/>
            <a:ext cx="2043755" cy="1866307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TextBox 6"/>
          <p:cNvSpPr txBox="1"/>
          <p:nvPr/>
        </p:nvSpPr>
        <p:spPr>
          <a:xfrm>
            <a:off x="1556411" y="347746"/>
            <a:ext cx="4219388" cy="1259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defTabSz="914367">
              <a:defRPr sz="2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Sākam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bazālo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insulīnu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10 DV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pirms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nakts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Pielāgojam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devu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pēc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rīta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tušās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dūšas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glikēmijas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devu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palielinām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 2-4 DV 1-2 x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nedēļā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līdz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sasniegts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tukšās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dūšas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glikēmijas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mērķis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Ja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hipoglikēma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devu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mazina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par 4 DV</a:t>
            </a:r>
          </a:p>
        </p:txBody>
      </p:sp>
      <p:sp>
        <p:nvSpPr>
          <p:cNvPr id="277" name="TextBox 7"/>
          <p:cNvSpPr txBox="1"/>
          <p:nvPr/>
        </p:nvSpPr>
        <p:spPr>
          <a:xfrm>
            <a:off x="1542276" y="1938044"/>
            <a:ext cx="4386619" cy="1497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defTabSz="914367">
              <a:defRPr sz="2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Pievienojam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vienu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īslaicīgas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darbības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analoginsulīna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injekciju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pirms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lielākās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maltītes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sāk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4 DV (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piem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.,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Fiasp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).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Devu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pielāgojam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pēc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glikēmija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pirms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nākošās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maltītes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vai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pirms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nakts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ja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insulīnu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injicējam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pirms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vakariņām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devu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palielinām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 1-2 DV 1-2 x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nedēļā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Ja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hipoglikēmija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devu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mazina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par 2-4 DV</a:t>
            </a:r>
          </a:p>
        </p:txBody>
      </p:sp>
      <p:sp>
        <p:nvSpPr>
          <p:cNvPr id="278" name="TextBox 8"/>
          <p:cNvSpPr txBox="1"/>
          <p:nvPr/>
        </p:nvSpPr>
        <p:spPr>
          <a:xfrm>
            <a:off x="1599102" y="4064125"/>
            <a:ext cx="4134007" cy="1735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914367">
              <a:defRPr sz="2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Pievienojam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otro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vai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vairākas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īslaicīgas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darbības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analoginsulīna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injekcijas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pirms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citām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rPr>
              <a:t>maltītēm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sāk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4 DV.</a:t>
            </a:r>
          </a:p>
          <a:p>
            <a:pPr defTabSz="914367">
              <a:defRPr sz="2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Devu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pielāgojam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pēc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glikēmija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pirms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nākošās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maltītes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vai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pirms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nakts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ja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insulīnu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injicējam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pirms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vakariņām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devu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palielinām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 1-2 DV 1-2 x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nedēļā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Ja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hipoglikēmija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devu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1547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mazina</a:t>
            </a:r>
            <a:r>
              <a:rPr sz="154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par 2-4 DV </a:t>
            </a:r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EFE1C65D-C78A-47B5-873A-CB6BCC8A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Satura vietturis 3" descr="Satura vietturis 3"/>
          <p:cNvPicPr>
            <a:picLocks noChangeAspect="1"/>
          </p:cNvPicPr>
          <p:nvPr/>
        </p:nvPicPr>
        <p:blipFill>
          <a:blip r:embed="rId2">
            <a:alphaModFix amt="84700"/>
            <a:extLst/>
          </a:blip>
          <a:stretch>
            <a:fillRect/>
          </a:stretch>
        </p:blipFill>
        <p:spPr>
          <a:xfrm>
            <a:off x="3423553" y="244390"/>
            <a:ext cx="7066423" cy="5967584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Rectangle 2"/>
          <p:cNvSpPr txBox="1"/>
          <p:nvPr/>
        </p:nvSpPr>
        <p:spPr>
          <a:xfrm>
            <a:off x="8367823" y="6522481"/>
            <a:ext cx="3713718" cy="242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 anchor="ctr">
            <a:spAutoFit/>
          </a:bodyPr>
          <a:lstStyle>
            <a:lvl1pPr algn="l" defTabSz="1300480">
              <a:defRPr sz="8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62">
                <a:solidFill>
                  <a:schemeClr val="tx1">
                    <a:lumMod val="85000"/>
                    <a:lumOff val="15000"/>
                  </a:schemeClr>
                </a:solidFill>
              </a:rPr>
              <a:t>Prof. A. Lejnieka redakcijā «Klīniskā medicīna» 2. grāmata, asoc. prof. I. Konrādes sarakstītā sadaļa «Iekšējās sekrēcijas dziedzeri un ar tiem saistītās slimības», 225. lpp.</a:t>
            </a:r>
          </a:p>
        </p:txBody>
      </p:sp>
      <p:pic>
        <p:nvPicPr>
          <p:cNvPr id="282" name="Attēls 5" descr="Attēls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1757" y="4274469"/>
            <a:ext cx="1702086" cy="193591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B1756730-6ADE-4230-AA47-78310100B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dirty="0"/>
              <a:t>Dr. </a:t>
            </a:r>
            <a:r>
              <a:rPr lang="lv-LV" dirty="0" err="1"/>
              <a:t>Arnicānes</a:t>
            </a:r>
            <a:r>
              <a:rPr lang="lv-LV" dirty="0"/>
              <a:t> privātprakse, 2019. gada 3. martā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Endokrinologa konsultācija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/>
              <a:t>Endokrinologa konsultācija (īpaši ja zema pieejamība) būs vismērķtiecīgākā un efektīvākā, ja uz konsultāciju pacients ierodas ar sekojošām </a:t>
            </a:r>
            <a:r>
              <a:rPr lang="lv-LV" dirty="0" err="1"/>
              <a:t>laboratorajām</a:t>
            </a:r>
            <a:r>
              <a:rPr lang="lv-LV" dirty="0"/>
              <a:t> analīzēm:</a:t>
            </a:r>
          </a:p>
          <a:p>
            <a:pPr lvl="1"/>
            <a:r>
              <a:rPr lang="lv-LV" b="1" dirty="0"/>
              <a:t>HbA1c!!!</a:t>
            </a:r>
          </a:p>
          <a:p>
            <a:pPr lvl="1"/>
            <a:r>
              <a:rPr lang="lv-LV" dirty="0"/>
              <a:t>C-peptīds sinhroni ar glikozi asinīs tukšā dūšā</a:t>
            </a:r>
          </a:p>
          <a:p>
            <a:pPr lvl="1"/>
            <a:r>
              <a:rPr lang="lv-LV" dirty="0"/>
              <a:t>ALAT, GFĀ, pilna asins aina, urīna analīze</a:t>
            </a:r>
          </a:p>
          <a:p>
            <a:pPr lvl="1"/>
            <a:r>
              <a:rPr lang="lv-LV" dirty="0"/>
              <a:t>ZBLH, </a:t>
            </a:r>
            <a:r>
              <a:rPr lang="lv-LV" dirty="0" err="1"/>
              <a:t>triglicerīdi</a:t>
            </a:r>
            <a:endParaRPr lang="lv-LV" dirty="0"/>
          </a:p>
          <a:p>
            <a:pPr lvl="1"/>
            <a:r>
              <a:rPr lang="lv-LV" dirty="0"/>
              <a:t>Vēlams arī TSH un kalcijs</a:t>
            </a:r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C3CC20AF-E81B-4D40-B334-8E30D8450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Dr. Arnicānes privātprakse, 2019. gada 3. martā</a:t>
            </a:r>
          </a:p>
        </p:txBody>
      </p:sp>
    </p:spTree>
    <p:extLst>
      <p:ext uri="{BB962C8B-B14F-4D97-AF65-F5344CB8AC3E}">
        <p14:creationId xmlns:p14="http://schemas.microsoft.com/office/powerpoint/2010/main" val="5944264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creen Shot 2019-03-09 at 06.32.36.png" descr="Screen Shot 2019-03-09 at 06.32.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95801" y="2136573"/>
            <a:ext cx="5283025" cy="2457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Attēls 2">
            <a:extLst>
              <a:ext uri="{FF2B5EF4-FFF2-40B4-BE49-F238E27FC236}">
                <a16:creationId xmlns:a16="http://schemas.microsoft.com/office/drawing/2014/main" id="{293362CC-3670-4B01-8AA7-69EE6C6F7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19" y="142042"/>
            <a:ext cx="4594629" cy="644616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0117463-6C52-4905-BCA5-44200E70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err="1"/>
              <a:t>Paldies</a:t>
            </a:r>
            <a:r>
              <a:rPr lang="en-US" sz="8000" dirty="0"/>
              <a:t>!</a:t>
            </a:r>
            <a:endParaRPr lang="lv-LV" sz="8000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473DD3B5-1C79-47B6-B396-F94103B49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30355DA5-3BB8-428E-BAD3-F3A279202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849" y="1066400"/>
            <a:ext cx="7235301" cy="5426475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4459E909-1013-4005-905B-52E39D6D0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419" y="6492875"/>
            <a:ext cx="3865199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9033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5"/>
          <p:cNvSpPr txBox="1"/>
          <p:nvPr/>
        </p:nvSpPr>
        <p:spPr>
          <a:xfrm>
            <a:off x="9174157" y="6523669"/>
            <a:ext cx="4499993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600"/>
            </a:pPr>
            <a:r>
              <a:rPr dirty="0"/>
              <a:t>S. </a:t>
            </a:r>
            <a:r>
              <a:rPr dirty="0" err="1"/>
              <a:t>Silbernagl</a:t>
            </a:r>
            <a:r>
              <a:rPr dirty="0"/>
              <a:t>, Agamemnon </a:t>
            </a:r>
            <a:r>
              <a:rPr dirty="0" err="1"/>
              <a:t>Despopoulos</a:t>
            </a:r>
            <a:r>
              <a:rPr dirty="0"/>
              <a:t> Color Atlas of Physiology 6th Revised edition. </a:t>
            </a:r>
          </a:p>
          <a:p>
            <a:pPr>
              <a:defRPr sz="600"/>
            </a:pPr>
            <a:r>
              <a:rPr dirty="0" err="1"/>
              <a:t>Thieme</a:t>
            </a:r>
            <a:r>
              <a:rPr dirty="0"/>
              <a:t> Publishing Group 2008, p. 285</a:t>
            </a:r>
          </a:p>
          <a:p>
            <a:r>
              <a:rPr dirty="0"/>
              <a:t> </a:t>
            </a:r>
          </a:p>
        </p:txBody>
      </p:sp>
      <p:pic>
        <p:nvPicPr>
          <p:cNvPr id="153" name="Satura vietturis 2" descr="Satura vietturis 2"/>
          <p:cNvPicPr>
            <a:picLocks noChangeAspect="1"/>
          </p:cNvPicPr>
          <p:nvPr/>
        </p:nvPicPr>
        <p:blipFill>
          <a:blip r:embed="rId2">
            <a:extLst/>
          </a:blip>
          <a:srcRect t="1306" b="462"/>
          <a:stretch>
            <a:fillRect/>
          </a:stretch>
        </p:blipFill>
        <p:spPr>
          <a:xfrm>
            <a:off x="3649852" y="1"/>
            <a:ext cx="4256662" cy="6523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ttēls 1">
            <a:extLst>
              <a:ext uri="{FF2B5EF4-FFF2-40B4-BE49-F238E27FC236}">
                <a16:creationId xmlns:a16="http://schemas.microsoft.com/office/drawing/2014/main" id="{D0F3E210-18F2-4A5C-81B6-6AC3698E3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801" y="6523669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Virsraksts 1"/>
          <p:cNvSpPr txBox="1">
            <a:spLocks noGrp="1"/>
          </p:cNvSpPr>
          <p:nvPr>
            <p:ph type="title"/>
          </p:nvPr>
        </p:nvSpPr>
        <p:spPr>
          <a:xfrm>
            <a:off x="2063551" y="-11397"/>
            <a:ext cx="8229601" cy="848110"/>
          </a:xfrm>
          <a:prstGeom prst="rect">
            <a:avLst/>
          </a:prstGeom>
        </p:spPr>
        <p:txBody>
          <a:bodyPr/>
          <a:lstStyle/>
          <a:p>
            <a:r>
              <a:t>Insulīna darbība</a:t>
            </a:r>
          </a:p>
        </p:txBody>
      </p:sp>
      <p:pic>
        <p:nvPicPr>
          <p:cNvPr id="156" name="Satura vietturis 4" descr="Satura vietturis 4"/>
          <p:cNvPicPr>
            <a:picLocks noChangeAspect="1"/>
          </p:cNvPicPr>
          <p:nvPr/>
        </p:nvPicPr>
        <p:blipFill>
          <a:blip r:embed="rId2">
            <a:extLst/>
          </a:blip>
          <a:srcRect b="11271"/>
          <a:stretch>
            <a:fillRect/>
          </a:stretch>
        </p:blipFill>
        <p:spPr>
          <a:xfrm>
            <a:off x="1544668" y="693053"/>
            <a:ext cx="5023342" cy="5886804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extBox 5"/>
          <p:cNvSpPr txBox="1"/>
          <p:nvPr/>
        </p:nvSpPr>
        <p:spPr>
          <a:xfrm>
            <a:off x="8159551" y="6579857"/>
            <a:ext cx="403244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600"/>
            </a:pPr>
            <a:r>
              <a:rPr dirty="0"/>
              <a:t>William F. Young MD, MSc Netter Collection of Medical Illustrations - Endocrine System.2011. The, Section 5, 127-127</a:t>
            </a:r>
          </a:p>
          <a:p>
            <a:pPr>
              <a:defRPr sz="600"/>
            </a:pPr>
            <a:r>
              <a:rPr dirty="0"/>
              <a:t>Susan E. Mulroney PhD and Adam K. Myers PhD Netter's Essential Physiology, 2016. Chapter 30, 346-353</a:t>
            </a:r>
          </a:p>
        </p:txBody>
      </p:sp>
      <p:pic>
        <p:nvPicPr>
          <p:cNvPr id="158" name="Satura vietturis 4" descr="Satura vietturis 4"/>
          <p:cNvPicPr>
            <a:picLocks noChangeAspect="1"/>
          </p:cNvPicPr>
          <p:nvPr/>
        </p:nvPicPr>
        <p:blipFill>
          <a:blip r:embed="rId2">
            <a:extLst/>
          </a:blip>
          <a:srcRect l="18178" t="88225" r="61430"/>
          <a:stretch>
            <a:fillRect/>
          </a:stretch>
        </p:blipFill>
        <p:spPr>
          <a:xfrm>
            <a:off x="1703512" y="5712142"/>
            <a:ext cx="1089731" cy="831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Satura vietturis 4" descr="Satura vietturis 4"/>
          <p:cNvPicPr>
            <a:picLocks noChangeAspect="1"/>
          </p:cNvPicPr>
          <p:nvPr/>
        </p:nvPicPr>
        <p:blipFill>
          <a:blip r:embed="rId2">
            <a:extLst/>
          </a:blip>
          <a:srcRect l="58897" t="89100" r="10625" b="5012"/>
          <a:stretch>
            <a:fillRect/>
          </a:stretch>
        </p:blipFill>
        <p:spPr>
          <a:xfrm>
            <a:off x="5600346" y="6001689"/>
            <a:ext cx="1254922" cy="320172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extBox 9"/>
          <p:cNvSpPr txBox="1"/>
          <p:nvPr/>
        </p:nvSpPr>
        <p:spPr>
          <a:xfrm>
            <a:off x="6240016" y="692696"/>
            <a:ext cx="4219577" cy="288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1200"/>
              </a:spcBef>
              <a:buSzPct val="100000"/>
              <a:buFont typeface="Arial"/>
              <a:buChar char="•"/>
              <a:defRPr sz="2000"/>
            </a:pPr>
            <a:r>
              <a:t>Nodrošina glikozes iekļūšanu šūnās</a:t>
            </a:r>
          </a:p>
          <a:p>
            <a:pPr marL="342900" indent="-342900">
              <a:spcBef>
                <a:spcPts val="1200"/>
              </a:spcBef>
              <a:buSzPct val="100000"/>
              <a:buFont typeface="Arial"/>
              <a:buChar char="•"/>
              <a:defRPr sz="2000"/>
            </a:pPr>
            <a:r>
              <a:t>Veicina glikogēna (glikozes rezervju) veidošanos</a:t>
            </a:r>
          </a:p>
          <a:p>
            <a:pPr marL="342900" indent="-342900">
              <a:spcBef>
                <a:spcPts val="1200"/>
              </a:spcBef>
              <a:buSzPct val="100000"/>
              <a:buFont typeface="Arial"/>
              <a:buChar char="•"/>
              <a:defRPr sz="2000"/>
            </a:pPr>
            <a:r>
              <a:t>Kavē glikogenolīzi (glikogēna noārdīšanos)</a:t>
            </a:r>
          </a:p>
          <a:p>
            <a:pPr marL="342900" indent="-342900">
              <a:spcBef>
                <a:spcPts val="1200"/>
              </a:spcBef>
              <a:buSzPct val="100000"/>
              <a:buFont typeface="Arial"/>
              <a:buChar char="•"/>
              <a:defRPr sz="2000"/>
            </a:pPr>
            <a:r>
              <a:t>Kavē glikoneoģenēzi, jaunu glikozes molekulu veidošanos</a:t>
            </a:r>
          </a:p>
        </p:txBody>
      </p:sp>
      <p:sp>
        <p:nvSpPr>
          <p:cNvPr id="161" name="Lejupvērstā bultiņa 11"/>
          <p:cNvSpPr/>
          <p:nvPr/>
        </p:nvSpPr>
        <p:spPr>
          <a:xfrm>
            <a:off x="7680205" y="3324917"/>
            <a:ext cx="1296145" cy="1008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8064A2"/>
            </a:solidFill>
          </a:ln>
        </p:spPr>
        <p:txBody>
          <a:bodyPr lIns="45719" rIns="45719" anchor="ctr"/>
          <a:lstStyle/>
          <a:p>
            <a:pPr algn="ctr">
              <a:defRPr b="1">
                <a:ln w="12699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2" name="TextBox 14"/>
          <p:cNvSpPr txBox="1"/>
          <p:nvPr/>
        </p:nvSpPr>
        <p:spPr>
          <a:xfrm>
            <a:off x="6855266" y="4333028"/>
            <a:ext cx="3528393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r>
              <a:t>Glikoze asinīs samazinās</a:t>
            </a:r>
          </a:p>
        </p:txBody>
      </p:sp>
      <p:sp>
        <p:nvSpPr>
          <p:cNvPr id="163" name="TextBox 15"/>
          <p:cNvSpPr txBox="1"/>
          <p:nvPr/>
        </p:nvSpPr>
        <p:spPr>
          <a:xfrm>
            <a:off x="6497702" y="4878134"/>
            <a:ext cx="3995937" cy="170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spcBef>
                <a:spcPts val="1200"/>
              </a:spcBef>
              <a:buSzPct val="100000"/>
              <a:buFont typeface="Arial"/>
              <a:buChar char="•"/>
              <a:defRPr sz="2000"/>
            </a:pPr>
            <a:r>
              <a:t>Samazina lipolīzi un cirkulējošās brīvās taukskābes</a:t>
            </a:r>
          </a:p>
          <a:p>
            <a:pPr marL="285750" indent="-285750">
              <a:spcBef>
                <a:spcPts val="1200"/>
              </a:spcBef>
              <a:buSzPct val="100000"/>
              <a:buFont typeface="Arial"/>
              <a:buChar char="•"/>
              <a:defRPr sz="2000"/>
            </a:pPr>
            <a:r>
              <a:t>Kavē taukskābju oksidāciju, īpaši aknās, tādējādi mazina ketonvielu veidošanos</a:t>
            </a: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F627FAEA-3975-49BD-B8DD-8CFA5F78B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751" y="6527376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Kājenes vietturis 3"/>
          <p:cNvSpPr txBox="1"/>
          <p:nvPr/>
        </p:nvSpPr>
        <p:spPr>
          <a:xfrm>
            <a:off x="4648200" y="6404292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t>15.10.2016.</a:t>
            </a:r>
          </a:p>
        </p:txBody>
      </p:sp>
      <p:sp>
        <p:nvSpPr>
          <p:cNvPr id="166" name="Virsraksts 1"/>
          <p:cNvSpPr txBox="1">
            <a:spLocks noGrp="1"/>
          </p:cNvSpPr>
          <p:nvPr>
            <p:ph type="title"/>
          </p:nvPr>
        </p:nvSpPr>
        <p:spPr>
          <a:xfrm>
            <a:off x="1991543" y="-1"/>
            <a:ext cx="8229601" cy="980730"/>
          </a:xfrm>
          <a:prstGeom prst="rect">
            <a:avLst/>
          </a:prstGeom>
        </p:spPr>
        <p:txBody>
          <a:bodyPr/>
          <a:lstStyle/>
          <a:p>
            <a:r>
              <a:t>Glikagona darbība</a:t>
            </a:r>
          </a:p>
        </p:txBody>
      </p:sp>
      <p:pic>
        <p:nvPicPr>
          <p:cNvPr id="167" name="Satura vietturis 4" descr="Satura vietturis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6284" y="755607"/>
            <a:ext cx="4846552" cy="583218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TextBox 5"/>
          <p:cNvSpPr txBox="1"/>
          <p:nvPr/>
        </p:nvSpPr>
        <p:spPr>
          <a:xfrm>
            <a:off x="8625112" y="6587796"/>
            <a:ext cx="3635896" cy="1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600"/>
            </a:pPr>
            <a:r>
              <a:rPr dirty="0"/>
              <a:t>Susan E. Mulroney PhD and Adam K. Myers PhD Netter's Essential Physiology, 2016. Chapter 30, 346-353</a:t>
            </a:r>
          </a:p>
        </p:txBody>
      </p:sp>
      <p:sp>
        <p:nvSpPr>
          <p:cNvPr id="169" name="TextBox 6"/>
          <p:cNvSpPr txBox="1"/>
          <p:nvPr/>
        </p:nvSpPr>
        <p:spPr>
          <a:xfrm>
            <a:off x="6450246" y="980728"/>
            <a:ext cx="3528393" cy="156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1200"/>
              </a:spcBef>
              <a:buSzPct val="100000"/>
              <a:buFont typeface="Arial"/>
              <a:buChar char="•"/>
              <a:defRPr sz="2000"/>
            </a:pPr>
            <a:r>
              <a:t>Kavē glikolīzi aknās</a:t>
            </a:r>
          </a:p>
          <a:p>
            <a:pPr marL="342900" indent="-342900">
              <a:spcBef>
                <a:spcPts val="1200"/>
              </a:spcBef>
              <a:buSzPct val="100000"/>
              <a:buFont typeface="Arial"/>
              <a:buChar char="•"/>
              <a:defRPr sz="2000"/>
            </a:pPr>
            <a:r>
              <a:t>Stimulē glikoneoģenēzi</a:t>
            </a:r>
          </a:p>
          <a:p>
            <a:pPr marL="342900" indent="-342900">
              <a:spcBef>
                <a:spcPts val="1200"/>
              </a:spcBef>
              <a:buSzPct val="100000"/>
              <a:buFont typeface="Arial"/>
              <a:buChar char="•"/>
              <a:defRPr sz="2000"/>
            </a:pPr>
            <a:r>
              <a:t>Stimulē glikogenolīzi (glikogēna noārdīšanos)</a:t>
            </a:r>
          </a:p>
        </p:txBody>
      </p:sp>
      <p:sp>
        <p:nvSpPr>
          <p:cNvPr id="170" name="Lejupvērstā bultiņa 7"/>
          <p:cNvSpPr/>
          <p:nvPr/>
        </p:nvSpPr>
        <p:spPr>
          <a:xfrm>
            <a:off x="7680176" y="2593651"/>
            <a:ext cx="1296145" cy="1008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8064A2"/>
            </a:solidFill>
          </a:ln>
        </p:spPr>
        <p:txBody>
          <a:bodyPr lIns="45719" rIns="45719" anchor="ctr"/>
          <a:lstStyle/>
          <a:p>
            <a:pPr algn="ctr">
              <a:defRPr b="1">
                <a:ln w="12699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1" name="TextBox 8"/>
          <p:cNvSpPr txBox="1"/>
          <p:nvPr/>
        </p:nvSpPr>
        <p:spPr>
          <a:xfrm>
            <a:off x="6860916" y="3539163"/>
            <a:ext cx="3528393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r>
              <a:t>Glikoze asinīs paaugstinās</a:t>
            </a:r>
          </a:p>
        </p:txBody>
      </p:sp>
      <p:sp>
        <p:nvSpPr>
          <p:cNvPr id="172" name="TextBox 9"/>
          <p:cNvSpPr txBox="1"/>
          <p:nvPr/>
        </p:nvSpPr>
        <p:spPr>
          <a:xfrm>
            <a:off x="6446870" y="4265960"/>
            <a:ext cx="4356485" cy="228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spcBef>
                <a:spcPts val="1200"/>
              </a:spcBef>
              <a:buSzPct val="100000"/>
              <a:buFont typeface="Arial"/>
              <a:buChar char="•"/>
              <a:defRPr sz="2000"/>
            </a:pPr>
            <a:r>
              <a:t>Kad ir izsmeltas glikagona rezerves, pieaug glikoneoģenēze un brīvo taukskābju oksidācija</a:t>
            </a:r>
          </a:p>
          <a:p>
            <a:pPr marL="285750" indent="-285750">
              <a:spcBef>
                <a:spcPts val="1200"/>
              </a:spcBef>
              <a:buSzPct val="100000"/>
              <a:buFont typeface="Arial"/>
              <a:buChar char="•"/>
              <a:defRPr sz="2000"/>
            </a:pPr>
            <a:r>
              <a:t>Oksidējoties taukskābēm par koenzīmu A, veidojas ketonvielas (acetoacetāts un β-hidroksibutirāts)</a:t>
            </a: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42C88BE8-B8FD-4425-A282-D8298B220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743" y="6525344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Virsraksts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Cukura diabēts</a:t>
            </a:r>
          </a:p>
        </p:txBody>
      </p:sp>
      <p:sp>
        <p:nvSpPr>
          <p:cNvPr id="175" name="Satura vietturis 2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2800"/>
            </a:pPr>
            <a:r>
              <a:t>Cukura diabēts ir heterogēna vielmaiņas slimību grupa, kuras raksturīgākā pazīme ir hroniska hiperglikēmija.</a:t>
            </a:r>
          </a:p>
          <a:p>
            <a:pPr>
              <a:spcBef>
                <a:spcPts val="1200"/>
              </a:spcBef>
              <a:defRPr sz="2800"/>
            </a:pPr>
            <a:r>
              <a:t>Patoģenētiski slimības cēlonis ir traucēta insulīna sekrēcija, samazināta insulīna darbības efektivitāte mērķa audos (respektīvi, insulīnrezistence) vai abu faktoru kombinācija.</a:t>
            </a:r>
          </a:p>
        </p:txBody>
      </p:sp>
      <p:sp>
        <p:nvSpPr>
          <p:cNvPr id="176" name="TextBox 4"/>
          <p:cNvSpPr txBox="1"/>
          <p:nvPr/>
        </p:nvSpPr>
        <p:spPr>
          <a:xfrm>
            <a:off x="8992736" y="6583362"/>
            <a:ext cx="3038433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800" b="1"/>
            </a:pPr>
            <a:r>
              <a:rPr sz="400" dirty="0" err="1"/>
              <a:t>Profesora</a:t>
            </a:r>
            <a:r>
              <a:rPr sz="400" dirty="0"/>
              <a:t> </a:t>
            </a:r>
            <a:r>
              <a:rPr sz="400" dirty="0" err="1"/>
              <a:t>Aivara</a:t>
            </a:r>
            <a:r>
              <a:rPr sz="400" dirty="0"/>
              <a:t> </a:t>
            </a:r>
            <a:r>
              <a:rPr sz="400" dirty="0" err="1"/>
              <a:t>Lejnieka</a:t>
            </a:r>
            <a:r>
              <a:rPr sz="400" dirty="0"/>
              <a:t> </a:t>
            </a:r>
            <a:r>
              <a:rPr sz="400" dirty="0" err="1"/>
              <a:t>redakcijā</a:t>
            </a:r>
            <a:r>
              <a:rPr sz="400" dirty="0"/>
              <a:t> «</a:t>
            </a:r>
            <a:r>
              <a:rPr sz="400" dirty="0" err="1"/>
              <a:t>Klīniskā</a:t>
            </a:r>
            <a:r>
              <a:rPr sz="400" dirty="0"/>
              <a:t> </a:t>
            </a:r>
            <a:r>
              <a:rPr sz="400" dirty="0" err="1"/>
              <a:t>medicīna</a:t>
            </a:r>
            <a:r>
              <a:rPr sz="400" dirty="0"/>
              <a:t>» 2. </a:t>
            </a:r>
            <a:r>
              <a:rPr sz="400" dirty="0" err="1"/>
              <a:t>grāmata</a:t>
            </a:r>
            <a:r>
              <a:rPr sz="400" b="0" dirty="0"/>
              <a:t>. SIA «</a:t>
            </a:r>
            <a:r>
              <a:rPr sz="400" b="0" dirty="0" err="1"/>
              <a:t>Medicīnas</a:t>
            </a:r>
            <a:r>
              <a:rPr sz="400" b="0" dirty="0"/>
              <a:t> </a:t>
            </a:r>
            <a:r>
              <a:rPr sz="400" b="0" dirty="0" err="1"/>
              <a:t>apgāds</a:t>
            </a:r>
            <a:r>
              <a:rPr sz="400" b="0" dirty="0"/>
              <a:t>», </a:t>
            </a:r>
            <a:r>
              <a:rPr sz="400" b="0" dirty="0" err="1"/>
              <a:t>Rīgā</a:t>
            </a:r>
            <a:r>
              <a:rPr sz="400" b="0" dirty="0"/>
              <a:t>, 2010.gads 210.lpp.</a:t>
            </a:r>
          </a:p>
          <a:p>
            <a:pPr>
              <a:defRPr sz="800"/>
            </a:pPr>
            <a:r>
              <a:rPr sz="400" dirty="0" err="1"/>
              <a:t>Ilze</a:t>
            </a:r>
            <a:r>
              <a:rPr sz="400" dirty="0"/>
              <a:t> </a:t>
            </a:r>
            <a:r>
              <a:rPr sz="400" dirty="0" err="1"/>
              <a:t>Konrāde</a:t>
            </a:r>
            <a:r>
              <a:rPr sz="400" dirty="0"/>
              <a:t> «2. </a:t>
            </a:r>
            <a:r>
              <a:rPr sz="400" dirty="0" err="1"/>
              <a:t>tipa</a:t>
            </a:r>
            <a:r>
              <a:rPr sz="400" dirty="0"/>
              <a:t> </a:t>
            </a:r>
            <a:r>
              <a:rPr sz="400" dirty="0" err="1"/>
              <a:t>vukura</a:t>
            </a:r>
            <a:r>
              <a:rPr sz="400" dirty="0"/>
              <a:t> </a:t>
            </a:r>
            <a:r>
              <a:rPr sz="400" dirty="0" err="1"/>
              <a:t>diabēt</a:t>
            </a:r>
            <a:r>
              <a:rPr sz="400" dirty="0"/>
              <a:t> </a:t>
            </a:r>
            <a:r>
              <a:rPr sz="400" dirty="0" err="1"/>
              <a:t>terapijas</a:t>
            </a:r>
            <a:r>
              <a:rPr sz="400" dirty="0"/>
              <a:t> </a:t>
            </a:r>
            <a:r>
              <a:rPr sz="400" dirty="0" err="1"/>
              <a:t>principi</a:t>
            </a:r>
            <a:r>
              <a:rPr sz="400" dirty="0"/>
              <a:t> un to </a:t>
            </a:r>
            <a:r>
              <a:rPr sz="400" dirty="0" err="1"/>
              <a:t>pielietošana</a:t>
            </a:r>
            <a:r>
              <a:rPr sz="400" dirty="0"/>
              <a:t> </a:t>
            </a:r>
            <a:r>
              <a:rPr sz="400" dirty="0" err="1"/>
              <a:t>paientu</a:t>
            </a:r>
            <a:r>
              <a:rPr sz="400" dirty="0"/>
              <a:t> </a:t>
            </a:r>
            <a:r>
              <a:rPr sz="400" dirty="0" err="1"/>
              <a:t>ārstēšanā</a:t>
            </a:r>
            <a:r>
              <a:rPr sz="400" dirty="0"/>
              <a:t> un </a:t>
            </a:r>
            <a:r>
              <a:rPr sz="400" dirty="0" err="1"/>
              <a:t>aprūpē</a:t>
            </a:r>
            <a:r>
              <a:rPr sz="400" dirty="0"/>
              <a:t>» </a:t>
            </a:r>
            <a:r>
              <a:rPr sz="400" dirty="0" err="1"/>
              <a:t>Nacionālais</a:t>
            </a:r>
            <a:r>
              <a:rPr sz="400" dirty="0"/>
              <a:t> </a:t>
            </a:r>
            <a:r>
              <a:rPr sz="400" dirty="0" err="1"/>
              <a:t>apgāds</a:t>
            </a:r>
            <a:r>
              <a:rPr sz="400" dirty="0"/>
              <a:t> 2009. gads, 6.lpp.</a:t>
            </a: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416985A2-CEE8-4B1B-BBBE-C6CCD4B44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400" y="6433014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Virsraksts 1"/>
          <p:cNvSpPr txBox="1">
            <a:spLocks noGrp="1"/>
          </p:cNvSpPr>
          <p:nvPr>
            <p:ph type="title" idx="4294967295"/>
          </p:nvPr>
        </p:nvSpPr>
        <p:spPr>
          <a:xfrm>
            <a:off x="1980530" y="0"/>
            <a:ext cx="8229824" cy="1143000"/>
          </a:xfrm>
          <a:prstGeom prst="rect">
            <a:avLst/>
          </a:prstGeom>
        </p:spPr>
        <p:txBody>
          <a:bodyPr/>
          <a:lstStyle>
            <a:lvl1pPr algn="ctr" defTabSz="914176">
              <a:lnSpc>
                <a:spcPct val="100000"/>
              </a:lnSpc>
              <a:defRPr sz="34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Cukura diabēta prevalence</a:t>
            </a:r>
          </a:p>
        </p:txBody>
      </p:sp>
      <p:sp>
        <p:nvSpPr>
          <p:cNvPr id="179" name="Satura vietturis 2"/>
          <p:cNvSpPr txBox="1">
            <a:spLocks noGrp="1"/>
          </p:cNvSpPr>
          <p:nvPr>
            <p:ph type="body" sz="half" idx="4294967295"/>
          </p:nvPr>
        </p:nvSpPr>
        <p:spPr>
          <a:xfrm>
            <a:off x="2306464" y="1280293"/>
            <a:ext cx="7577956" cy="2952379"/>
          </a:xfrm>
          <a:prstGeom prst="rect">
            <a:avLst/>
          </a:prstGeom>
        </p:spPr>
        <p:txBody>
          <a:bodyPr/>
          <a:lstStyle/>
          <a:p>
            <a:pPr marL="311150" indent="-311150" defTabSz="914176">
              <a:lnSpc>
                <a:spcPct val="80000"/>
              </a:lnSpc>
              <a:spcBef>
                <a:spcPts val="1100"/>
              </a:spcBef>
              <a:buFontTx/>
              <a:defRPr sz="2000"/>
            </a:pPr>
            <a:r>
              <a:t>2017. gadā Latvijā reģistrēti 91 571</a:t>
            </a:r>
            <a:r>
              <a:rPr b="1"/>
              <a:t> </a:t>
            </a:r>
            <a:r>
              <a:t>pacienti</a:t>
            </a:r>
          </a:p>
          <a:p>
            <a:pPr marL="727563" lvl="1" indent="-270363" defTabSz="914176">
              <a:lnSpc>
                <a:spcPct val="80000"/>
              </a:lnSpc>
              <a:spcBef>
                <a:spcPts val="1100"/>
              </a:spcBef>
              <a:buFontTx/>
              <a:defRPr sz="1800"/>
            </a:pPr>
            <a:r>
              <a:t>4 283 pacienti ar 1. tipa cukura diabētu (E10)</a:t>
            </a:r>
          </a:p>
          <a:p>
            <a:pPr marL="727563" lvl="1" indent="-270363" defTabSz="914176">
              <a:lnSpc>
                <a:spcPct val="80000"/>
              </a:lnSpc>
              <a:spcBef>
                <a:spcPts val="1100"/>
              </a:spcBef>
              <a:buFontTx/>
              <a:defRPr sz="1800"/>
            </a:pPr>
            <a:r>
              <a:t>86 639 pacienti ar 2. tipa cukura diabētu (E11)</a:t>
            </a:r>
          </a:p>
          <a:p>
            <a:pPr marL="727563" lvl="1" indent="-270363" defTabSz="914176">
              <a:lnSpc>
                <a:spcPct val="80000"/>
              </a:lnSpc>
              <a:spcBef>
                <a:spcPts val="1100"/>
              </a:spcBef>
              <a:buFontTx/>
              <a:defRPr sz="1800"/>
            </a:pPr>
            <a:r>
              <a:t>645 pacienti ar citu precizētu cukura diabētu (E13)</a:t>
            </a:r>
          </a:p>
          <a:p>
            <a:pPr marL="727563" lvl="1" indent="-270363" defTabSz="914176">
              <a:lnSpc>
                <a:spcPct val="80000"/>
              </a:lnSpc>
              <a:spcBef>
                <a:spcPts val="1100"/>
              </a:spcBef>
              <a:buFontTx/>
              <a:defRPr sz="1800"/>
            </a:pPr>
            <a:r>
              <a:t>4 pacienti ar neprecizētu cukura diabētu (E14)</a:t>
            </a:r>
          </a:p>
          <a:p>
            <a:pPr marL="311150" indent="-311150" defTabSz="914176">
              <a:lnSpc>
                <a:spcPct val="80000"/>
              </a:lnSpc>
              <a:spcBef>
                <a:spcPts val="1100"/>
              </a:spcBef>
              <a:buFontTx/>
              <a:defRPr sz="2000"/>
            </a:pPr>
            <a:r>
              <a:t>Latvijā 2018. gada sākumā reģistrēti </a:t>
            </a:r>
            <a:r>
              <a:rPr b="1"/>
              <a:t>1 934 379 </a:t>
            </a:r>
            <a:r>
              <a:t>iedzīvotji</a:t>
            </a:r>
          </a:p>
          <a:p>
            <a:pPr marL="311150" indent="-311150" defTabSz="914176">
              <a:lnSpc>
                <a:spcPct val="80000"/>
              </a:lnSpc>
              <a:spcBef>
                <a:spcPts val="1100"/>
              </a:spcBef>
              <a:buFontTx/>
              <a:defRPr sz="2000"/>
            </a:pPr>
            <a:r>
              <a:t>Cukura diabēta pevalence Latvijā 2017. gadā bija </a:t>
            </a:r>
            <a:r>
              <a:rPr b="1"/>
              <a:t>4,73%</a:t>
            </a:r>
          </a:p>
        </p:txBody>
      </p:sp>
      <p:sp>
        <p:nvSpPr>
          <p:cNvPr id="180" name="TextBox 5"/>
          <p:cNvSpPr txBox="1"/>
          <p:nvPr/>
        </p:nvSpPr>
        <p:spPr>
          <a:xfrm>
            <a:off x="9146171" y="6512559"/>
            <a:ext cx="4759524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176">
              <a:defRPr sz="400"/>
            </a:pP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https://www.spkc.gov.lv/upload/Psihiska_veseliba_faili/09.2018./cukura_diabets_2017_170818.docx</a:t>
            </a:r>
          </a:p>
          <a:p>
            <a:pPr defTabSz="914176">
              <a:defRPr sz="400"/>
            </a:pPr>
            <a:r>
              <a:rPr dirty="0"/>
              <a:t>https://www.csb.gov.lv/lv/statistika/statistikas-temas/iedzivotaji/iedzivotaju-skaits/galvenie-raditaji/iedzivotaju-skaits-republikas-pilsetas</a:t>
            </a:r>
          </a:p>
          <a:p>
            <a:pPr defTabSz="914176">
              <a:defRPr sz="400"/>
            </a:pPr>
            <a:r>
              <a:rPr dirty="0"/>
              <a:t>http://www.healthline.com/hlcmsresource/images/diabetesmine/wp-content/uploads/2014/11/Country-of-Diabetes-Slide-2.jpg</a:t>
            </a:r>
          </a:p>
        </p:txBody>
      </p:sp>
      <p:pic>
        <p:nvPicPr>
          <p:cNvPr id="181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9607" y="3739890"/>
            <a:ext cx="4911329" cy="2772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ttēls 1">
            <a:extLst>
              <a:ext uri="{FF2B5EF4-FFF2-40B4-BE49-F238E27FC236}">
                <a16:creationId xmlns:a16="http://schemas.microsoft.com/office/drawing/2014/main" id="{7C7C8E26-B0B3-47CC-836E-FC8733E26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842" y="6512559"/>
            <a:ext cx="3865199" cy="3657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dizains">
  <a:themeElements>
    <a:clrScheme name="Office dizain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dizains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dizain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ēma">
  <a:themeElements>
    <a:clrScheme name="Iestād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dizains">
  <a:themeElements>
    <a:clrScheme name="Office dizain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dizains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dizain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4745</Words>
  <Application>Microsoft Office PowerPoint</Application>
  <PresentationFormat>Platekrāna</PresentationFormat>
  <Paragraphs>502</Paragraphs>
  <Slides>49</Slides>
  <Notes>2</Notes>
  <HiddenSlides>0</HiddenSlides>
  <MMClips>0</MMClips>
  <ScaleCrop>false</ScaleCrop>
  <HeadingPairs>
    <vt:vector size="6" baseType="variant">
      <vt:variant>
        <vt:lpstr>Lietotie fonti</vt:lpstr>
      </vt:variant>
      <vt:variant>
        <vt:i4>7</vt:i4>
      </vt:variant>
      <vt:variant>
        <vt:lpstr>Dizains</vt:lpstr>
      </vt:variant>
      <vt:variant>
        <vt:i4>2</vt:i4>
      </vt:variant>
      <vt:variant>
        <vt:lpstr>Slaidu virsraksti</vt:lpstr>
      </vt:variant>
      <vt:variant>
        <vt:i4>49</vt:i4>
      </vt:variant>
    </vt:vector>
  </HeadingPairs>
  <TitlesOfParts>
    <vt:vector size="58" baseType="lpstr">
      <vt:lpstr>Arial</vt:lpstr>
      <vt:lpstr>Avenir Book</vt:lpstr>
      <vt:lpstr>Avenir Heavy</vt:lpstr>
      <vt:lpstr>Calibri</vt:lpstr>
      <vt:lpstr>Calibri Light</vt:lpstr>
      <vt:lpstr>Cambria Math</vt:lpstr>
      <vt:lpstr>Helvetica Neue</vt:lpstr>
      <vt:lpstr>Office dizains</vt:lpstr>
      <vt:lpstr>Office tēma</vt:lpstr>
      <vt:lpstr>Cukura diabēta agrīna atklāšana un ārstēšana</vt:lpstr>
      <vt:lpstr>Noderīgas vietnes</vt:lpstr>
      <vt:lpstr>Literatūra latviešu valodā</vt:lpstr>
      <vt:lpstr>Aizkuņģa dziedzera uzbūve</vt:lpstr>
      <vt:lpstr>PowerPoint prezentācija</vt:lpstr>
      <vt:lpstr>Insulīna darbība</vt:lpstr>
      <vt:lpstr>Glikagona darbība</vt:lpstr>
      <vt:lpstr>Cukura diabēts</vt:lpstr>
      <vt:lpstr>Cukura diabēta prevalence</vt:lpstr>
      <vt:lpstr>Cukura diabēta etioloģiskā klasifikācija</vt:lpstr>
      <vt:lpstr>PowerPoint prezentācija</vt:lpstr>
      <vt:lpstr>Cukura diabēta simptomi</vt:lpstr>
      <vt:lpstr>Cukura diabēta diagnostiskie kritēriji </vt:lpstr>
      <vt:lpstr>Glikozes regulācijas izmaiņu veidi</vt:lpstr>
      <vt:lpstr>Glikēmija un cukura diabēts</vt:lpstr>
      <vt:lpstr>2. tipa cukura diabēta riska faktori</vt:lpstr>
      <vt:lpstr>OGTT ar 75g glikozes</vt:lpstr>
      <vt:lpstr>Cukura diabēta terapijas mērķi I</vt:lpstr>
      <vt:lpstr>Cukura diabēta terapijas mērķi </vt:lpstr>
      <vt:lpstr>Mērķa glikozes līmenis paškontrolē</vt:lpstr>
      <vt:lpstr>Glikēmijas paškontrole</vt:lpstr>
      <vt:lpstr>Endogēnā insulīna sekrēcijas izvērtēšana</vt:lpstr>
      <vt:lpstr>Uztura rekomendācijas</vt:lpstr>
      <vt:lpstr>Fiziskās aktivitātes</vt:lpstr>
      <vt:lpstr>PowerPoint prezentācija</vt:lpstr>
      <vt:lpstr>PowerPoint prezentācija</vt:lpstr>
      <vt:lpstr>Metformīns</vt:lpstr>
      <vt:lpstr>Metformīns</vt:lpstr>
      <vt:lpstr>Sulfonilurīnvielas grupas medikamenti</vt:lpstr>
      <vt:lpstr>Sulfonilurīnvielas grupas medikamenti</vt:lpstr>
      <vt:lpstr>Meglitinidi jeb glinīdi</vt:lpstr>
      <vt:lpstr>Tiazolidīndioni</vt:lpstr>
      <vt:lpstr>Dipeptidilpeptidāzes-4 inhibitori</vt:lpstr>
      <vt:lpstr>Glikagonam līdzīgā peptīda-1 receptoru agonisti</vt:lpstr>
      <vt:lpstr>Glikagonam līdzīgā peptīda-1 receptoru agonisti</vt:lpstr>
      <vt:lpstr>Nātrija – glikozes kotransportiera 2 inhibitori</vt:lpstr>
      <vt:lpstr>PowerPoint prezentācija</vt:lpstr>
      <vt:lpstr>Bazālā insulīnterapija</vt:lpstr>
      <vt:lpstr>Bazālā insulīnterapija</vt:lpstr>
      <vt:lpstr>Insulīna injekciju vietas</vt:lpstr>
      <vt:lpstr>Insulīna injekciju rotācijas principi </vt:lpstr>
      <vt:lpstr>Lipohipertrofijas!!!</vt:lpstr>
      <vt:lpstr>Insulīna injektoru adatas</vt:lpstr>
      <vt:lpstr>Prandiālā insulīna substitūcija 2. tipa cukura diabēta pacientiem</vt:lpstr>
      <vt:lpstr>PowerPoint prezentācija</vt:lpstr>
      <vt:lpstr>PowerPoint prezentācija</vt:lpstr>
      <vt:lpstr>Endokrinologa konsultācija</vt:lpstr>
      <vt:lpstr>PowerPoint prezentācija</vt:lpstr>
      <vt:lpstr>Paldies!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Cukura diabēta agrīna atklāšana un ārstēšana</dc:title>
  <dc:creator>AS</dc:creator>
  <cp:lastModifiedBy>Reģistratūra1</cp:lastModifiedBy>
  <cp:revision>6</cp:revision>
  <dcterms:modified xsi:type="dcterms:W3CDTF">2019-04-04T07:10:42Z</dcterms:modified>
</cp:coreProperties>
</file>